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7" r:id="rId3"/>
    <p:sldId id="258" r:id="rId4"/>
    <p:sldId id="259" r:id="rId5"/>
    <p:sldId id="267" r:id="rId6"/>
    <p:sldId id="262" r:id="rId7"/>
    <p:sldId id="272" r:id="rId8"/>
    <p:sldId id="263" r:id="rId9"/>
    <p:sldId id="269" r:id="rId10"/>
    <p:sldId id="268" r:id="rId11"/>
    <p:sldId id="260" r:id="rId12"/>
    <p:sldId id="261" r:id="rId13"/>
    <p:sldId id="265" r:id="rId14"/>
    <p:sldId id="270" r:id="rId15"/>
    <p:sldId id="274" r:id="rId16"/>
    <p:sldId id="273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1388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Ruiz" userId="e3a68d35b5933663" providerId="LiveId" clId="{E786B78C-B228-4F74-8CE5-366AD6E4B2C6}"/>
    <pc:docChg chg="undo redo custSel modSld">
      <pc:chgData name="Laura Ruiz" userId="e3a68d35b5933663" providerId="LiveId" clId="{E786B78C-B228-4F74-8CE5-366AD6E4B2C6}" dt="2022-08-18T19:43:24.996" v="278" actId="113"/>
      <pc:docMkLst>
        <pc:docMk/>
      </pc:docMkLst>
      <pc:sldChg chg="modSp mod">
        <pc:chgData name="Laura Ruiz" userId="e3a68d35b5933663" providerId="LiveId" clId="{E786B78C-B228-4F74-8CE5-366AD6E4B2C6}" dt="2022-08-18T19:41:36.588" v="263" actId="113"/>
        <pc:sldMkLst>
          <pc:docMk/>
          <pc:sldMk cId="4049626309" sldId="257"/>
        </pc:sldMkLst>
        <pc:spChg chg="mod">
          <ac:chgData name="Laura Ruiz" userId="e3a68d35b5933663" providerId="LiveId" clId="{E786B78C-B228-4F74-8CE5-366AD6E4B2C6}" dt="2022-08-18T19:41:36.588" v="263" actId="113"/>
          <ac:spMkLst>
            <pc:docMk/>
            <pc:sldMk cId="4049626309" sldId="257"/>
            <ac:spMk id="2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1:43.784" v="264" actId="113"/>
        <pc:sldMkLst>
          <pc:docMk/>
          <pc:sldMk cId="2655262642" sldId="258"/>
        </pc:sldMkLst>
        <pc:spChg chg="mod">
          <ac:chgData name="Laura Ruiz" userId="e3a68d35b5933663" providerId="LiveId" clId="{E786B78C-B228-4F74-8CE5-366AD6E4B2C6}" dt="2022-08-18T19:41:43.784" v="264" actId="113"/>
          <ac:spMkLst>
            <pc:docMk/>
            <pc:sldMk cId="2655262642" sldId="258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4:35:25.167" v="234" actId="5793"/>
          <ac:spMkLst>
            <pc:docMk/>
            <pc:sldMk cId="2655262642" sldId="258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1:49.236" v="265" actId="113"/>
        <pc:sldMkLst>
          <pc:docMk/>
          <pc:sldMk cId="795090664" sldId="259"/>
        </pc:sldMkLst>
        <pc:spChg chg="mod">
          <ac:chgData name="Laura Ruiz" userId="e3a68d35b5933663" providerId="LiveId" clId="{E786B78C-B228-4F74-8CE5-366AD6E4B2C6}" dt="2022-08-18T19:41:49.236" v="265" actId="113"/>
          <ac:spMkLst>
            <pc:docMk/>
            <pc:sldMk cId="795090664" sldId="259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5:08:47.538" v="236" actId="27636"/>
          <ac:spMkLst>
            <pc:docMk/>
            <pc:sldMk cId="795090664" sldId="259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2:45.158" v="272" actId="113"/>
        <pc:sldMkLst>
          <pc:docMk/>
          <pc:sldMk cId="239229455" sldId="260"/>
        </pc:sldMkLst>
        <pc:spChg chg="mod">
          <ac:chgData name="Laura Ruiz" userId="e3a68d35b5933663" providerId="LiveId" clId="{E786B78C-B228-4F74-8CE5-366AD6E4B2C6}" dt="2022-08-18T19:42:45.158" v="272" actId="113"/>
          <ac:spMkLst>
            <pc:docMk/>
            <pc:sldMk cId="239229455" sldId="260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4:00:02.395" v="10" actId="27636"/>
          <ac:spMkLst>
            <pc:docMk/>
            <pc:sldMk cId="239229455" sldId="260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2:51.173" v="273" actId="113"/>
        <pc:sldMkLst>
          <pc:docMk/>
          <pc:sldMk cId="2428286733" sldId="261"/>
        </pc:sldMkLst>
        <pc:spChg chg="mod">
          <ac:chgData name="Laura Ruiz" userId="e3a68d35b5933663" providerId="LiveId" clId="{E786B78C-B228-4F74-8CE5-366AD6E4B2C6}" dt="2022-08-18T19:42:51.173" v="273" actId="113"/>
          <ac:spMkLst>
            <pc:docMk/>
            <pc:sldMk cId="2428286733" sldId="261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4:04:59.552" v="22" actId="27636"/>
          <ac:spMkLst>
            <pc:docMk/>
            <pc:sldMk cId="2428286733" sldId="261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2:09.224" v="267" actId="113"/>
        <pc:sldMkLst>
          <pc:docMk/>
          <pc:sldMk cId="2149260763" sldId="262"/>
        </pc:sldMkLst>
        <pc:spChg chg="mod">
          <ac:chgData name="Laura Ruiz" userId="e3a68d35b5933663" providerId="LiveId" clId="{E786B78C-B228-4F74-8CE5-366AD6E4B2C6}" dt="2022-08-18T19:42:09.224" v="267" actId="113"/>
          <ac:spMkLst>
            <pc:docMk/>
            <pc:sldMk cId="2149260763" sldId="262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5:16:53.924" v="246" actId="255"/>
          <ac:spMkLst>
            <pc:docMk/>
            <pc:sldMk cId="2149260763" sldId="262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2:19.746" v="269" actId="113"/>
        <pc:sldMkLst>
          <pc:docMk/>
          <pc:sldMk cId="3000726984" sldId="263"/>
        </pc:sldMkLst>
        <pc:spChg chg="mod">
          <ac:chgData name="Laura Ruiz" userId="e3a68d35b5933663" providerId="LiveId" clId="{E786B78C-B228-4F74-8CE5-366AD6E4B2C6}" dt="2022-08-18T19:42:19.746" v="269" actId="113"/>
          <ac:spMkLst>
            <pc:docMk/>
            <pc:sldMk cId="3000726984" sldId="263"/>
            <ac:spMk id="2" creationId="{00000000-0000-0000-0000-000000000000}"/>
          </ac:spMkLst>
        </pc:spChg>
      </pc:sldChg>
      <pc:sldChg chg="addSp modSp mod">
        <pc:chgData name="Laura Ruiz" userId="e3a68d35b5933663" providerId="LiveId" clId="{E786B78C-B228-4F74-8CE5-366AD6E4B2C6}" dt="2022-08-18T19:43:24.996" v="278" actId="113"/>
        <pc:sldMkLst>
          <pc:docMk/>
          <pc:sldMk cId="1592578079" sldId="264"/>
        </pc:sldMkLst>
        <pc:spChg chg="mod">
          <ac:chgData name="Laura Ruiz" userId="e3a68d35b5933663" providerId="LiveId" clId="{E786B78C-B228-4F74-8CE5-366AD6E4B2C6}" dt="2022-08-18T19:43:24.996" v="278" actId="113"/>
          <ac:spMkLst>
            <pc:docMk/>
            <pc:sldMk cId="1592578079" sldId="264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4:27:51.143" v="220" actId="2711"/>
          <ac:spMkLst>
            <pc:docMk/>
            <pc:sldMk cId="1592578079" sldId="264"/>
            <ac:spMk id="3" creationId="{00000000-0000-0000-0000-000000000000}"/>
          </ac:spMkLst>
        </pc:spChg>
        <pc:picChg chg="add mod">
          <ac:chgData name="Laura Ruiz" userId="e3a68d35b5933663" providerId="LiveId" clId="{E786B78C-B228-4F74-8CE5-366AD6E4B2C6}" dt="2022-08-18T14:26:41.461" v="180" actId="1076"/>
          <ac:picMkLst>
            <pc:docMk/>
            <pc:sldMk cId="1592578079" sldId="264"/>
            <ac:picMk id="4" creationId="{739DB4D5-E985-FCBA-019B-19C6171A0573}"/>
          </ac:picMkLst>
        </pc:picChg>
      </pc:sldChg>
      <pc:sldChg chg="modSp mod">
        <pc:chgData name="Laura Ruiz" userId="e3a68d35b5933663" providerId="LiveId" clId="{E786B78C-B228-4F74-8CE5-366AD6E4B2C6}" dt="2022-08-18T19:42:57.798" v="274" actId="113"/>
        <pc:sldMkLst>
          <pc:docMk/>
          <pc:sldMk cId="3904777006" sldId="265"/>
        </pc:sldMkLst>
        <pc:spChg chg="mod">
          <ac:chgData name="Laura Ruiz" userId="e3a68d35b5933663" providerId="LiveId" clId="{E786B78C-B228-4F74-8CE5-366AD6E4B2C6}" dt="2022-08-18T19:42:57.798" v="274" actId="113"/>
          <ac:spMkLst>
            <pc:docMk/>
            <pc:sldMk cId="3904777006" sldId="265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5:19:03.605" v="262" actId="14100"/>
          <ac:spMkLst>
            <pc:docMk/>
            <pc:sldMk cId="3904777006" sldId="265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2:00.106" v="266" actId="113"/>
        <pc:sldMkLst>
          <pc:docMk/>
          <pc:sldMk cId="1636893133" sldId="267"/>
        </pc:sldMkLst>
        <pc:spChg chg="mod">
          <ac:chgData name="Laura Ruiz" userId="e3a68d35b5933663" providerId="LiveId" clId="{E786B78C-B228-4F74-8CE5-366AD6E4B2C6}" dt="2022-08-18T19:42:00.106" v="266" actId="113"/>
          <ac:spMkLst>
            <pc:docMk/>
            <pc:sldMk cId="1636893133" sldId="267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5:16:38.357" v="243" actId="14100"/>
          <ac:spMkLst>
            <pc:docMk/>
            <pc:sldMk cId="1636893133" sldId="267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2:30.074" v="271" actId="113"/>
        <pc:sldMkLst>
          <pc:docMk/>
          <pc:sldMk cId="1708408320" sldId="268"/>
        </pc:sldMkLst>
        <pc:spChg chg="mod">
          <ac:chgData name="Laura Ruiz" userId="e3a68d35b5933663" providerId="LiveId" clId="{E786B78C-B228-4F74-8CE5-366AD6E4B2C6}" dt="2022-08-18T19:42:30.074" v="271" actId="113"/>
          <ac:spMkLst>
            <pc:docMk/>
            <pc:sldMk cId="1708408320" sldId="268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5:18:40.507" v="260" actId="255"/>
          <ac:spMkLst>
            <pc:docMk/>
            <pc:sldMk cId="1708408320" sldId="268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2:24.667" v="270" actId="113"/>
        <pc:sldMkLst>
          <pc:docMk/>
          <pc:sldMk cId="3000726984" sldId="269"/>
        </pc:sldMkLst>
        <pc:spChg chg="mod">
          <ac:chgData name="Laura Ruiz" userId="e3a68d35b5933663" providerId="LiveId" clId="{E786B78C-B228-4F74-8CE5-366AD6E4B2C6}" dt="2022-08-18T19:42:24.667" v="270" actId="113"/>
          <ac:spMkLst>
            <pc:docMk/>
            <pc:sldMk cId="3000726984" sldId="269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4:29:58.564" v="227" actId="27636"/>
          <ac:spMkLst>
            <pc:docMk/>
            <pc:sldMk cId="3000726984" sldId="269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3:04.930" v="275" actId="113"/>
        <pc:sldMkLst>
          <pc:docMk/>
          <pc:sldMk cId="3697935332" sldId="270"/>
        </pc:sldMkLst>
        <pc:spChg chg="mod">
          <ac:chgData name="Laura Ruiz" userId="e3a68d35b5933663" providerId="LiveId" clId="{E786B78C-B228-4F74-8CE5-366AD6E4B2C6}" dt="2022-08-18T19:43:04.930" v="275" actId="113"/>
          <ac:spMkLst>
            <pc:docMk/>
            <pc:sldMk cId="3697935332" sldId="270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4:15:14.993" v="100" actId="207"/>
          <ac:spMkLst>
            <pc:docMk/>
            <pc:sldMk cId="3697935332" sldId="270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2:13.646" v="268" actId="113"/>
        <pc:sldMkLst>
          <pc:docMk/>
          <pc:sldMk cId="1073148010" sldId="272"/>
        </pc:sldMkLst>
        <pc:spChg chg="mod">
          <ac:chgData name="Laura Ruiz" userId="e3a68d35b5933663" providerId="LiveId" clId="{E786B78C-B228-4F74-8CE5-366AD6E4B2C6}" dt="2022-08-18T19:42:13.646" v="268" actId="113"/>
          <ac:spMkLst>
            <pc:docMk/>
            <pc:sldMk cId="1073148010" sldId="272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5:18:02.018" v="257" actId="14100"/>
          <ac:spMkLst>
            <pc:docMk/>
            <pc:sldMk cId="1073148010" sldId="272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3:19.850" v="277" actId="113"/>
        <pc:sldMkLst>
          <pc:docMk/>
          <pc:sldMk cId="2632358539" sldId="273"/>
        </pc:sldMkLst>
        <pc:spChg chg="mod">
          <ac:chgData name="Laura Ruiz" userId="e3a68d35b5933663" providerId="LiveId" clId="{E786B78C-B228-4F74-8CE5-366AD6E4B2C6}" dt="2022-08-18T19:43:19.850" v="277" actId="113"/>
          <ac:spMkLst>
            <pc:docMk/>
            <pc:sldMk cId="2632358539" sldId="273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4:22:14.274" v="119" actId="14100"/>
          <ac:spMkLst>
            <pc:docMk/>
            <pc:sldMk cId="2632358539" sldId="273"/>
            <ac:spMk id="3" creationId="{00000000-0000-0000-0000-000000000000}"/>
          </ac:spMkLst>
        </pc:spChg>
      </pc:sldChg>
      <pc:sldChg chg="modSp mod">
        <pc:chgData name="Laura Ruiz" userId="e3a68d35b5933663" providerId="LiveId" clId="{E786B78C-B228-4F74-8CE5-366AD6E4B2C6}" dt="2022-08-18T19:43:15.584" v="276" actId="113"/>
        <pc:sldMkLst>
          <pc:docMk/>
          <pc:sldMk cId="3842637525" sldId="274"/>
        </pc:sldMkLst>
        <pc:spChg chg="mod">
          <ac:chgData name="Laura Ruiz" userId="e3a68d35b5933663" providerId="LiveId" clId="{E786B78C-B228-4F74-8CE5-366AD6E4B2C6}" dt="2022-08-18T19:43:15.584" v="276" actId="113"/>
          <ac:spMkLst>
            <pc:docMk/>
            <pc:sldMk cId="3842637525" sldId="274"/>
            <ac:spMk id="2" creationId="{00000000-0000-0000-0000-000000000000}"/>
          </ac:spMkLst>
        </pc:spChg>
        <pc:spChg chg="mod">
          <ac:chgData name="Laura Ruiz" userId="e3a68d35b5933663" providerId="LiveId" clId="{E786B78C-B228-4F74-8CE5-366AD6E4B2C6}" dt="2022-08-18T14:32:07.384" v="231" actId="1076"/>
          <ac:spMkLst>
            <pc:docMk/>
            <pc:sldMk cId="3842637525" sldId="27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97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7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53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8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74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54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4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376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8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1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74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4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5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997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7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75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D140825E-4A15-4D39-8176-1F07E904CB30}" type="datetimeFigureOut">
              <a:rPr lang="en-US" smtClean="0"/>
              <a:t>8/18/2022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3E4AAA4-6363-4581-962D-1ACCC2D600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9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  <p:sldLayoutId id="21474837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54760" y="1645921"/>
            <a:ext cx="6762749" cy="4293704"/>
          </a:xfrm>
        </p:spPr>
        <p:txBody>
          <a:bodyPr>
            <a:normAutofit/>
          </a:bodyPr>
          <a:lstStyle/>
          <a:p>
            <a:pPr algn="ctr"/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C92AA5D-3BD8-DAB6-F4BD-7FD9F879CE36}"/>
              </a:ext>
            </a:extLst>
          </p:cNvPr>
          <p:cNvSpPr txBox="1"/>
          <p:nvPr/>
        </p:nvSpPr>
        <p:spPr>
          <a:xfrm>
            <a:off x="1558456" y="2154803"/>
            <a:ext cx="619406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CLARIDAD Y ACCESIBILIDAD EN LA SENTENCIA JUDICIAL </a:t>
            </a:r>
            <a:endParaRPr lang="es-MX" sz="4400" b="1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764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13862" y="927099"/>
            <a:ext cx="6343202" cy="709865"/>
          </a:xfrm>
        </p:spPr>
        <p:txBody>
          <a:bodyPr>
            <a:noAutofit/>
          </a:bodyPr>
          <a:lstStyle/>
          <a:p>
            <a:pPr algn="ctr"/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LA SENTENCIA:</a:t>
            </a:r>
            <a:b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RECOMENDACIONES DE CONTENIDO</a:t>
            </a:r>
            <a:endParaRPr lang="es-MX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932" y="2394857"/>
            <a:ext cx="8110331" cy="4071257"/>
          </a:xfrm>
        </p:spPr>
        <p:txBody>
          <a:bodyPr/>
          <a:lstStyle/>
          <a:p>
            <a:pPr algn="just"/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El </a:t>
            </a:r>
            <a:r>
              <a:rPr lang="es-MX" sz="2300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principio de congruencia </a:t>
            </a:r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debe regir el dictado de toda sentencia. </a:t>
            </a:r>
          </a:p>
          <a:p>
            <a:pPr algn="just"/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</a:rPr>
              <a:t>Congruencia </a:t>
            </a:r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 obligación consagrada en el artículo 17 constitucional “Justicia completa”. </a:t>
            </a:r>
          </a:p>
          <a:p>
            <a:pPr algn="just"/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Criterio SCJN: </a:t>
            </a:r>
          </a:p>
          <a:p>
            <a:pPr algn="just">
              <a:buFont typeface="Wingdings" pitchFamily="2" charset="2"/>
              <a:buChar char="Ø"/>
            </a:pPr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Congruencia externa: atender a todas las pretensiones de las partes.</a:t>
            </a:r>
          </a:p>
          <a:p>
            <a:pPr algn="just">
              <a:buFont typeface="Wingdings" pitchFamily="2" charset="2"/>
              <a:buChar char="Ø"/>
            </a:pPr>
            <a:r>
              <a:rPr lang="es-MX" sz="2300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Congruencia interna: consideraciones acorde a los resolutivos. </a:t>
            </a:r>
          </a:p>
          <a:p>
            <a:pPr marL="0" indent="0" algn="just">
              <a:buNone/>
            </a:pPr>
            <a:endParaRPr lang="es-MX" dirty="0">
              <a:sym typeface="Wingdings" pitchFamily="2" charset="2"/>
            </a:endParaRPr>
          </a:p>
          <a:p>
            <a:pPr algn="just"/>
            <a:endParaRPr lang="es-MX" dirty="0">
              <a:sym typeface="Wingdings" pitchFamily="2" charset="2"/>
            </a:endParaRPr>
          </a:p>
          <a:p>
            <a:pPr algn="just"/>
            <a:endParaRPr lang="es-MX" dirty="0">
              <a:sym typeface="Wingdings" pitchFamily="2" charset="2"/>
            </a:endParaRP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8408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2749" y="822234"/>
            <a:ext cx="7583487" cy="1117600"/>
          </a:xfrm>
        </p:spPr>
        <p:txBody>
          <a:bodyPr>
            <a:noAutofit/>
          </a:bodyPr>
          <a:lstStyle/>
          <a:p>
            <a:pPr algn="ctr"/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OBLIGACIONES DEL JUZGADOR ENTORNO A LA ACCESIBILIDAD DE LA SENTENCIA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3401" y="2489199"/>
            <a:ext cx="8077200" cy="3813629"/>
          </a:xfrm>
        </p:spPr>
        <p:txBody>
          <a:bodyPr>
            <a:normAutofit fontScale="92500"/>
          </a:bodyPr>
          <a:lstStyle/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Fundar y motivar adecuadamente sus resoluciones. </a:t>
            </a:r>
          </a:p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Observar el principio de máxima publicidad. </a:t>
            </a:r>
          </a:p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Llevar un cuaderno de transparencia:</a:t>
            </a:r>
          </a:p>
          <a:p>
            <a:pPr marL="0" indent="0" algn="just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Efectuar la ‘prueba del daño’ para determinar si la información es susceptible de ser difundida. </a:t>
            </a:r>
          </a:p>
        </p:txBody>
      </p:sp>
    </p:spTree>
    <p:extLst>
      <p:ext uri="{BB962C8B-B14F-4D97-AF65-F5344CB8AC3E}">
        <p14:creationId xmlns:p14="http://schemas.microsoft.com/office/powerpoint/2010/main" val="239229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8520" y="997852"/>
            <a:ext cx="7286960" cy="709865"/>
          </a:xfrm>
        </p:spPr>
        <p:txBody>
          <a:bodyPr/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CASO: FOSAS CLANDESTINAS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98714" y="2489200"/>
            <a:ext cx="8055429" cy="399868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Se aplicó la ‘prueba de daño’. 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Un periodista solicitó información sobre el hallazgo de fosas clandestinas en Veracruz. La policía negó información porque adujo es un tema de seguridad pública y con un proceso investigativo en curso. En contra, promovió recurso ante el INAI. 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Resolución Juzgado Cuarto en Materia Administrativa del Primer Circuito. 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La regla general cambió: La información es completamente pública y solamente en casos excepcionales opera la restricción. 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8286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7470" y="673462"/>
            <a:ext cx="7583487" cy="1158240"/>
          </a:xfrm>
        </p:spPr>
        <p:txBody>
          <a:bodyPr>
            <a:normAutofit/>
          </a:bodyPr>
          <a:lstStyle/>
          <a:p>
            <a:pPr algn="ctr"/>
            <a:r>
              <a:rPr lang="es-MX" sz="3000" b="1" dirty="0">
                <a:latin typeface="Arial" panose="020B0604020202020204" pitchFamily="34" charset="0"/>
                <a:cs typeface="Arial" panose="020B0604020202020204" pitchFamily="34" charset="0"/>
              </a:rPr>
              <a:t>SENTENCIA SCJN:</a:t>
            </a:r>
            <a:br>
              <a:rPr lang="es-MX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000" b="1" dirty="0">
                <a:latin typeface="Arial" panose="020B0604020202020204" pitchFamily="34" charset="0"/>
                <a:cs typeface="Arial" panose="020B0604020202020204" pitchFamily="34" charset="0"/>
              </a:rPr>
              <a:t>FORMATO DE LECTURA FÁCIL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55171" y="2231570"/>
            <a:ext cx="8055429" cy="4138749"/>
          </a:xfrm>
        </p:spPr>
        <p:txBody>
          <a:bodyPr>
            <a:noAutofit/>
          </a:bodyPr>
          <a:lstStyle/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Amparo en revisión 159/2013 (Primera Sala). </a:t>
            </a:r>
          </a:p>
          <a:p>
            <a:pPr algn="just"/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Acercamiento de la decisión jurisdiccional para un caso concreto. </a:t>
            </a:r>
          </a:p>
          <a:p>
            <a:pPr marL="0" indent="0" algn="just">
              <a:buNone/>
            </a:pPr>
            <a:r>
              <a:rPr lang="es-ES_tradnl" sz="1400" i="1" dirty="0">
                <a:latin typeface="Arial" panose="020B0604020202020204" pitchFamily="34" charset="0"/>
                <a:cs typeface="Arial" panose="020B0604020202020204" pitchFamily="34" charset="0"/>
              </a:rPr>
              <a:t>“Previo a la exposición de la sentencia en formato ‘tradicional’ recaída al amparo en revisión promovido por (nombre del quejoso), se procede a exponer la misma bajo el denominado formato de lectura fácil, tal y como lo solicitó el propio quejoso en su demanda de amparo, así como en el recurso de revisión que ahora se resuelve:</a:t>
            </a:r>
            <a:endParaRPr lang="es-MX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AutoNum type="arabicPeriod"/>
            </a:pPr>
            <a:r>
              <a:rPr lang="es-MX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analizar tu caso la Corte decidió que tú, (nombre del quejoso) tienes razón. </a:t>
            </a:r>
          </a:p>
          <a:p>
            <a:pPr algn="just">
              <a:buAutoNum type="arabicPeriod"/>
            </a:pPr>
            <a:r>
              <a:rPr lang="es-MX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poco tiempo un juez te llamará para pedirte tu opinión sobre tu discapacidad. </a:t>
            </a:r>
          </a:p>
          <a:p>
            <a:pPr marL="457200" indent="-457200" algn="just">
              <a:buAutoNum type="arabicPeriod"/>
            </a:pPr>
            <a:r>
              <a:rPr lang="es-MX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juez platicará varias veces contigo sobre qué actividades te gusta hacer, qué es lo que no te gusta hacer, cuáles son tus pasatiempos y cosas así. </a:t>
            </a:r>
          </a:p>
          <a:p>
            <a:pPr marL="457200" indent="-457200" algn="just">
              <a:buAutoNum type="arabicPeriod"/>
            </a:pPr>
            <a:r>
              <a:rPr lang="es-MX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Cuando platiques con el juez, te va a explicar por qué te llamó y hablará contigo de forma amigable. </a:t>
            </a:r>
          </a:p>
          <a:p>
            <a:pPr marL="457200" indent="-457200" algn="just">
              <a:buAutoNum type="arabicPeriod"/>
            </a:pPr>
            <a:r>
              <a:rPr lang="es-MX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tú así lo quieres, un familiar tuyo o algún amigo te puede acompañar cuando vayas con el juez. </a:t>
            </a:r>
            <a:r>
              <a:rPr lang="es-MX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04777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9463" y="345440"/>
            <a:ext cx="7583487" cy="1087120"/>
          </a:xfrm>
        </p:spPr>
        <p:txBody>
          <a:bodyPr>
            <a:normAutofit fontScale="90000"/>
          </a:bodyPr>
          <a:lstStyle/>
          <a:p>
            <a:pPr algn="ctr"/>
            <a:br>
              <a:rPr lang="es-MX" dirty="0"/>
            </a:br>
            <a:br>
              <a:rPr lang="es-MX" sz="3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300" b="1" dirty="0">
                <a:latin typeface="Arial" panose="020B0604020202020204" pitchFamily="34" charset="0"/>
                <a:cs typeface="Arial" panose="020B0604020202020204" pitchFamily="34" charset="0"/>
              </a:rPr>
              <a:t>SENTENCIA SCJN:</a:t>
            </a:r>
            <a:br>
              <a:rPr lang="es-MX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300" b="1" dirty="0">
                <a:latin typeface="Arial" panose="020B0604020202020204" pitchFamily="34" charset="0"/>
                <a:cs typeface="Arial" panose="020B0604020202020204" pitchFamily="34" charset="0"/>
              </a:rPr>
              <a:t>FORMATO DE LECTURA FÁCIL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743" y="2449286"/>
            <a:ext cx="8120743" cy="398199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17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s-MX" sz="1700" i="1" dirty="0">
                <a:latin typeface="Arial" panose="020B0604020202020204" pitchFamily="34" charset="0"/>
                <a:cs typeface="Arial" panose="020B0604020202020204" pitchFamily="34" charset="0"/>
              </a:rPr>
              <a:t>Además, el juez platicará de tu caso con tus papás, con médicos y con otras personas como maestros y abogados.         </a:t>
            </a:r>
          </a:p>
          <a:p>
            <a:pPr marL="0" indent="0" algn="just">
              <a:buNone/>
            </a:pPr>
            <a:r>
              <a:rPr lang="es-MX" sz="17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s-MX" sz="1700" i="1" dirty="0">
                <a:latin typeface="Arial" panose="020B0604020202020204" pitchFamily="34" charset="0"/>
                <a:cs typeface="Arial" panose="020B0604020202020204" pitchFamily="34" charset="0"/>
              </a:rPr>
              <a:t>Después de que el juez platique con todos ustedes, decidirá qué cosas puedes hacer solo y en qué cosas vas a necesitar que alguien te ayude. </a:t>
            </a:r>
          </a:p>
          <a:p>
            <a:pPr marL="0" indent="0" algn="just">
              <a:buNone/>
            </a:pPr>
            <a:r>
              <a:rPr lang="es-MX" sz="17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s-MX" sz="1700" i="1" dirty="0">
                <a:latin typeface="Arial" panose="020B0604020202020204" pitchFamily="34" charset="0"/>
                <a:cs typeface="Arial" panose="020B0604020202020204" pitchFamily="34" charset="0"/>
              </a:rPr>
              <a:t>En todas las decisiones que se tomen sobre ti, tendrán que preguntarte qué es lo que opinas. Tu opinión será lo más importante cuando decidan cosas sobre ti mismo. </a:t>
            </a:r>
          </a:p>
          <a:p>
            <a:pPr marL="0" indent="0" algn="just">
              <a:buNone/>
            </a:pPr>
            <a:r>
              <a:rPr lang="es-MX" sz="17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r>
              <a:rPr lang="es-MX" sz="1700" i="1" dirty="0">
                <a:latin typeface="Arial" panose="020B0604020202020204" pitchFamily="34" charset="0"/>
                <a:cs typeface="Arial" panose="020B0604020202020204" pitchFamily="34" charset="0"/>
              </a:rPr>
              <a:t>El juez decidirá qué personas, como alguno de tus familiares, te ayudarán cuando vayas a tomar una decisión sobre ti mismo o tus pertenencias. </a:t>
            </a:r>
            <a:r>
              <a:rPr lang="es-ES_tradnl" sz="1700" i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MX" sz="17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MX" sz="17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s-MX" sz="1700" i="1" dirty="0">
                <a:latin typeface="Arial" panose="020B0604020202020204" pitchFamily="34" charset="0"/>
                <a:cs typeface="Arial" panose="020B0604020202020204" pitchFamily="34" charset="0"/>
              </a:rPr>
              <a:t>Cuando tú consideres que algunas de las cosas que dijo el juez que tenías que hacer con ayuda, ahora las puedes hacer tú sólo, puedes ir con el juez y decírselo.”</a:t>
            </a:r>
          </a:p>
        </p:txBody>
      </p:sp>
    </p:spTree>
    <p:extLst>
      <p:ext uri="{BB962C8B-B14F-4D97-AF65-F5344CB8AC3E}">
        <p14:creationId xmlns:p14="http://schemas.microsoft.com/office/powerpoint/2010/main" val="3697935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0399" y="927099"/>
            <a:ext cx="6343202" cy="709865"/>
          </a:xfrm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SENTENCIAS CIUDADANAS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31371" y="2249713"/>
            <a:ext cx="7979229" cy="4118429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Concepto.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Canales de comunicación directa con las personas que acuden a los órganos jurisdiccionales a solicitar justicia sin que sea necesaria la intervención de abogados o peritos en derecho. </a:t>
            </a:r>
          </a:p>
          <a:p>
            <a:pPr marL="0" indent="0" algn="just">
              <a:buNone/>
            </a:pPr>
            <a:endParaRPr lang="es-MX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3200" b="1" dirty="0">
                <a:latin typeface="Arial" panose="020B0604020202020204" pitchFamily="34" charset="0"/>
                <a:cs typeface="Arial" panose="020B0604020202020204" pitchFamily="34" charset="0"/>
              </a:rPr>
              <a:t>Objetivo. </a:t>
            </a:r>
            <a:r>
              <a:rPr lang="es-MX" sz="3200" dirty="0">
                <a:latin typeface="Arial" panose="020B0604020202020204" pitchFamily="34" charset="0"/>
                <a:cs typeface="Arial" panose="020B0604020202020204" pitchFamily="34" charset="0"/>
              </a:rPr>
              <a:t>Simplificar el entramado jurídico, desglosarlo y plasmarlo en la sentencia.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2637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54827" y="950684"/>
            <a:ext cx="6343202" cy="709865"/>
          </a:xfrm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257" y="2489200"/>
            <a:ext cx="7968343" cy="3748314"/>
          </a:xfrm>
        </p:spPr>
        <p:txBody>
          <a:bodyPr>
            <a:normAutofit/>
          </a:bodyPr>
          <a:lstStyle/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Los juzgadores tenemos en la sentencia una herramienta de comunicación con las partes. </a:t>
            </a:r>
          </a:p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dictado de la sentencia debe fomentar en todo momento la accesibilidad y claridad de la misma. </a:t>
            </a:r>
          </a:p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Propusimos algunas recomendaciones para lograr la cumplimentación  de este objetivo. </a:t>
            </a:r>
          </a:p>
          <a:p>
            <a:pPr algn="just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El Poder Judicial Federal está realizando un valioso esfuerzo por acercar la justicia a todos los ciudadanos. 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2358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7440" y="927099"/>
            <a:ext cx="6343202" cy="709865"/>
          </a:xfrm>
        </p:spPr>
        <p:txBody>
          <a:bodyPr/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CONTACTO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42257" y="2489200"/>
            <a:ext cx="7870372" cy="39769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Juan Pablo Gómez Fierro</a:t>
            </a:r>
          </a:p>
          <a:p>
            <a:pPr marL="0" indent="0" algn="ctr">
              <a:buNone/>
            </a:pPr>
            <a:r>
              <a:rPr lang="es-ES" sz="3200" dirty="0"/>
              <a:t>  </a:t>
            </a:r>
          </a:p>
          <a:p>
            <a:pPr marL="0" indent="0" algn="ctr">
              <a:buNone/>
            </a:pP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        @JPgomezfierro</a:t>
            </a:r>
          </a:p>
          <a:p>
            <a:pPr marL="0" indent="0" algn="ctr">
              <a:buNone/>
            </a:pPr>
            <a:endParaRPr lang="es-ES" sz="32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39DB4D5-E985-FCBA-019B-19C6171A0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569" y="3429000"/>
            <a:ext cx="1450974" cy="1444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57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70740" y="1062271"/>
            <a:ext cx="6343202" cy="709865"/>
          </a:xfrm>
        </p:spPr>
        <p:txBody>
          <a:bodyPr/>
          <a:lstStyle/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GOBIERNO </a:t>
            </a:r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ABIERTO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2737" y="2489200"/>
            <a:ext cx="7999013" cy="3530600"/>
          </a:xfrm>
        </p:spPr>
        <p:txBody>
          <a:bodyPr>
            <a:normAutofit/>
          </a:bodyPr>
          <a:lstStyle/>
          <a:p>
            <a:pPr algn="just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Concepto.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Es la libertad de la información asociada a la publicidad de la actividad gubernamental. </a:t>
            </a:r>
          </a:p>
          <a:p>
            <a:pPr marL="0" indent="0" algn="just">
              <a:buNone/>
            </a:pPr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Las nuevas tecnologías de la información contribuyen a la construcción de este concepto. </a:t>
            </a:r>
          </a:p>
          <a:p>
            <a:pPr algn="just"/>
            <a:endParaRPr lang="es-ES" sz="2800" dirty="0"/>
          </a:p>
          <a:p>
            <a:pPr algn="just"/>
            <a:endParaRPr lang="es-ES" sz="2800" dirty="0"/>
          </a:p>
          <a:p>
            <a:pPr algn="just"/>
            <a:endParaRPr lang="es-ES" sz="2800" dirty="0"/>
          </a:p>
          <a:p>
            <a:pPr algn="just"/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4049626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4350" y="1078174"/>
            <a:ext cx="6343202" cy="709865"/>
          </a:xfrm>
        </p:spPr>
        <p:txBody>
          <a:bodyPr/>
          <a:lstStyle/>
          <a:p>
            <a:pPr algn="ctr"/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TRIBUNAL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ABIERTO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6591" y="2489200"/>
            <a:ext cx="8102379" cy="4053114"/>
          </a:xfrm>
        </p:spPr>
        <p:txBody>
          <a:bodyPr>
            <a:normAutofit/>
          </a:bodyPr>
          <a:lstStyle/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Concepto.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Es un mecanismo de transparencia de la función jurisdiccional, consistente en que las decisiones adoptadas por los órganos jurisdiccionales sean de conocimiento público. </a:t>
            </a:r>
          </a:p>
          <a:p>
            <a:pPr marL="0" indent="0" algn="just">
              <a:buNone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Excepciones.</a:t>
            </a:r>
          </a:p>
          <a:p>
            <a:pPr marL="457200" indent="-457200" algn="just">
              <a:buAutoNum type="arabicParenR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No entrañen una prohibición expresa prevista en la legislación (información reservada, confidencial). </a:t>
            </a:r>
          </a:p>
          <a:p>
            <a:pPr marL="457200" indent="-457200" algn="just">
              <a:buAutoNum type="arabicParenR"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No se pongan en peligro datos personales. </a:t>
            </a:r>
          </a:p>
        </p:txBody>
      </p:sp>
    </p:spTree>
    <p:extLst>
      <p:ext uri="{BB962C8B-B14F-4D97-AF65-F5344CB8AC3E}">
        <p14:creationId xmlns:p14="http://schemas.microsoft.com/office/powerpoint/2010/main" val="2655262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2326" y="1102027"/>
            <a:ext cx="6343202" cy="709865"/>
          </a:xfrm>
        </p:spPr>
        <p:txBody>
          <a:bodyPr/>
          <a:lstStyle/>
          <a:p>
            <a:pPr algn="ctr"/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LA SENTENCIA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689" y="2489200"/>
            <a:ext cx="8086476" cy="3922486"/>
          </a:xfrm>
        </p:spPr>
        <p:txBody>
          <a:bodyPr>
            <a:normAutofit/>
          </a:bodyPr>
          <a:lstStyle/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Documento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 que contiene plasmada la decisión jurisdiccional: los fundamentos, razones que la sustentan y dirimen una controversia entre partes. </a:t>
            </a:r>
          </a:p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Vehículo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a partir del cual los juzgadores dan a conocer sus decisiones. 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Instrumento de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Trascendencia. </a:t>
            </a: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Hoy en día no sólo es importante para las partes involucradas sino que es de interés para toda la sociedad. </a:t>
            </a:r>
          </a:p>
        </p:txBody>
      </p:sp>
    </p:spTree>
    <p:extLst>
      <p:ext uri="{BB962C8B-B14F-4D97-AF65-F5344CB8AC3E}">
        <p14:creationId xmlns:p14="http://schemas.microsoft.com/office/powerpoint/2010/main" val="795090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9463" y="543560"/>
            <a:ext cx="7583487" cy="1044388"/>
          </a:xfrm>
        </p:spPr>
        <p:txBody>
          <a:bodyPr>
            <a:normAutofit fontScale="90000"/>
          </a:bodyPr>
          <a:lstStyle/>
          <a:p>
            <a:pPr algn="ctr"/>
            <a:br>
              <a:rPr lang="es-MX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300" b="1" dirty="0">
                <a:latin typeface="Arial" panose="020B0604020202020204" pitchFamily="34" charset="0"/>
                <a:cs typeface="Arial" panose="020B0604020202020204" pitchFamily="34" charset="0"/>
              </a:rPr>
              <a:t>LA SENTENCIA: </a:t>
            </a:r>
            <a:br>
              <a:rPr lang="es-MX" sz="33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300" b="1" dirty="0">
                <a:latin typeface="Arial" panose="020B0604020202020204" pitchFamily="34" charset="0"/>
                <a:cs typeface="Arial" panose="020B0604020202020204" pitchFamily="34" charset="0"/>
              </a:rPr>
              <a:t>INSTRUMENTO DE TRANSPARENCIA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9127" y="2427515"/>
            <a:ext cx="8165990" cy="4082142"/>
          </a:xfrm>
        </p:spPr>
        <p:txBody>
          <a:bodyPr>
            <a:normAutofit/>
          </a:bodyPr>
          <a:lstStyle/>
          <a:p>
            <a:pPr algn="just"/>
            <a:r>
              <a:rPr lang="es-MX" sz="2600" b="1" dirty="0">
                <a:latin typeface="Arial" panose="020B0604020202020204" pitchFamily="34" charset="0"/>
                <a:cs typeface="Arial" panose="020B0604020202020204" pitchFamily="34" charset="0"/>
              </a:rPr>
              <a:t>Transparencia.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Es la política que se implementa para lograr un </a:t>
            </a:r>
            <a:r>
              <a:rPr lang="es-MX" sz="2600" b="1" dirty="0">
                <a:latin typeface="Arial" panose="020B0604020202020204" pitchFamily="34" charset="0"/>
                <a:cs typeface="Arial" panose="020B0604020202020204" pitchFamily="34" charset="0"/>
              </a:rPr>
              <a:t>gobierno abierto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s-MX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apertura de las decisiones públicas. En principio se concibió para la administración pública federal y se ha trasladado a la impartición de justicia. </a:t>
            </a:r>
          </a:p>
          <a:p>
            <a:pPr algn="just"/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Sentido formal: que las sentencias puedan ser conocidas por la sociedad en general. </a:t>
            </a:r>
          </a:p>
          <a:p>
            <a:pPr algn="just"/>
            <a:r>
              <a:rPr lang="es-MX" sz="2600" dirty="0">
                <a:latin typeface="Arial" panose="020B0604020202020204" pitchFamily="34" charset="0"/>
                <a:cs typeface="Arial" panose="020B0604020202020204" pitchFamily="34" charset="0"/>
              </a:rPr>
              <a:t>Sentido material: dictar una sentencia clara y completa.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6893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9462" y="867901"/>
            <a:ext cx="7583487" cy="1044388"/>
          </a:xfrm>
        </p:spPr>
        <p:txBody>
          <a:bodyPr>
            <a:noAutofit/>
          </a:bodyPr>
          <a:lstStyle/>
          <a:p>
            <a:pPr algn="ctr"/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LA SENTENCIA: RECOMENDACIONES GENERALES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55171" y="2286000"/>
            <a:ext cx="8033658" cy="4147457"/>
          </a:xfrm>
        </p:spPr>
        <p:txBody>
          <a:bodyPr>
            <a:noAutofit/>
          </a:bodyPr>
          <a:lstStyle/>
          <a:p>
            <a:pPr algn="just"/>
            <a:r>
              <a:rPr lang="es-ES" sz="2500" dirty="0">
                <a:latin typeface="Arial" panose="020B0604020202020204" pitchFamily="34" charset="0"/>
                <a:cs typeface="Arial" panose="020B0604020202020204" pitchFamily="34" charset="0"/>
              </a:rPr>
              <a:t>Lenguaje: claro y sencillo. </a:t>
            </a:r>
          </a:p>
          <a:p>
            <a:pPr algn="just"/>
            <a:r>
              <a:rPr lang="es-ES" sz="2500" dirty="0">
                <a:latin typeface="Arial" panose="020B0604020202020204" pitchFamily="34" charset="0"/>
                <a:cs typeface="Arial" panose="020B0604020202020204" pitchFamily="34" charset="0"/>
              </a:rPr>
              <a:t>Redactadas en idioma español (artículo 171 Código Federal de Procedimientos Civiles). </a:t>
            </a:r>
          </a:p>
          <a:p>
            <a:pPr algn="just"/>
            <a:r>
              <a:rPr lang="es-ES" sz="2500" dirty="0">
                <a:latin typeface="Arial" panose="020B0604020202020204" pitchFamily="34" charset="0"/>
                <a:cs typeface="Arial" panose="020B0604020202020204" pitchFamily="34" charset="0"/>
              </a:rPr>
              <a:t>Eliminación de locuciones latinas (propuesta en la Cumbre Judicial Iberoamericana Edición XIX). </a:t>
            </a:r>
          </a:p>
          <a:p>
            <a:pPr algn="just"/>
            <a:r>
              <a:rPr lang="es-ES" sz="2500" dirty="0">
                <a:latin typeface="Arial" panose="020B0604020202020204" pitchFamily="34" charset="0"/>
                <a:cs typeface="Arial" panose="020B0604020202020204" pitchFamily="34" charset="0"/>
              </a:rPr>
              <a:t>Evitar la abundante cita de criterios (preferir la de mayor jerarquía, como nota al pie de página o solo identificar el rubro y hacer una síntesis del contenido).</a:t>
            </a:r>
          </a:p>
          <a:p>
            <a:pPr algn="just"/>
            <a:endParaRPr lang="es-ES" sz="2100" dirty="0"/>
          </a:p>
        </p:txBody>
      </p:sp>
    </p:spTree>
    <p:extLst>
      <p:ext uri="{BB962C8B-B14F-4D97-AF65-F5344CB8AC3E}">
        <p14:creationId xmlns:p14="http://schemas.microsoft.com/office/powerpoint/2010/main" val="214926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9463" y="838200"/>
            <a:ext cx="7583487" cy="1097280"/>
          </a:xfrm>
        </p:spPr>
        <p:txBody>
          <a:bodyPr>
            <a:normAutofit/>
          </a:bodyPr>
          <a:lstStyle/>
          <a:p>
            <a:pPr algn="ctr"/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LA SENTENCIA: RECOMENDACIONES GENERALES</a:t>
            </a:r>
            <a:endParaRPr lang="es-MX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48641" y="2122714"/>
            <a:ext cx="8061959" cy="43216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Prescindir de la excesiva transcripción de legislación (cita a pie de página).</a:t>
            </a:r>
          </a:p>
          <a:p>
            <a:pPr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Numeración de párrafos para su fácil identificación (CIDH). </a:t>
            </a:r>
          </a:p>
          <a:p>
            <a:pPr algn="just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Cuidar la extensión.</a:t>
            </a:r>
          </a:p>
          <a:p>
            <a:pPr marL="0" indent="0" algn="just">
              <a:buNone/>
            </a:pP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Históricamente hemos evolucionado hacia la elaboración de sentencias más extensas. </a:t>
            </a:r>
          </a:p>
        </p:txBody>
      </p:sp>
    </p:spTree>
    <p:extLst>
      <p:ext uri="{BB962C8B-B14F-4D97-AF65-F5344CB8AC3E}">
        <p14:creationId xmlns:p14="http://schemas.microsoft.com/office/powerpoint/2010/main" val="1073148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66439" y="927099"/>
            <a:ext cx="7076913" cy="709865"/>
          </a:xfrm>
        </p:spPr>
        <p:txBody>
          <a:bodyPr>
            <a:noAutofit/>
          </a:bodyPr>
          <a:lstStyle/>
          <a:p>
            <a:pPr algn="ctr"/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LA SENTENCIA:</a:t>
            </a:r>
            <a:b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RECOMENDACIONES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8640" y="2471972"/>
            <a:ext cx="8054671" cy="404809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" sz="3100" dirty="0">
                <a:latin typeface="Arial" panose="020B0604020202020204" pitchFamily="34" charset="0"/>
                <a:cs typeface="Arial" panose="020B0604020202020204" pitchFamily="34" charset="0"/>
              </a:rPr>
              <a:t>Insertar elementos de identificación a los considerandos: </a:t>
            </a:r>
          </a:p>
          <a:p>
            <a:pPr algn="just"/>
            <a:r>
              <a:rPr lang="es-ES" sz="3100" dirty="0">
                <a:latin typeface="Arial" panose="020B0604020202020204" pitchFamily="34" charset="0"/>
                <a:cs typeface="Arial" panose="020B0604020202020204" pitchFamily="34" charset="0"/>
              </a:rPr>
              <a:t>Competencia</a:t>
            </a:r>
          </a:p>
          <a:p>
            <a:pPr algn="just"/>
            <a:r>
              <a:rPr lang="es-ES" sz="3100" dirty="0">
                <a:latin typeface="Arial" panose="020B0604020202020204" pitchFamily="34" charset="0"/>
                <a:cs typeface="Arial" panose="020B0604020202020204" pitchFamily="34" charset="0"/>
              </a:rPr>
              <a:t>Fijación clara y precisa del acto reclamado *</a:t>
            </a:r>
          </a:p>
          <a:p>
            <a:pPr algn="just"/>
            <a:r>
              <a:rPr lang="es-ES" sz="3100" dirty="0">
                <a:latin typeface="Arial" panose="020B0604020202020204" pitchFamily="34" charset="0"/>
                <a:cs typeface="Arial" panose="020B0604020202020204" pitchFamily="34" charset="0"/>
              </a:rPr>
              <a:t>Determinación de la existencia o inexistencia del acto reclamado</a:t>
            </a:r>
          </a:p>
          <a:p>
            <a:pPr algn="just"/>
            <a:r>
              <a:rPr lang="es-ES" sz="3100" dirty="0"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</a:p>
          <a:p>
            <a:pPr algn="just"/>
            <a:r>
              <a:rPr lang="es-ES" sz="3100" dirty="0">
                <a:latin typeface="Arial" panose="020B0604020202020204" pitchFamily="34" charset="0"/>
                <a:cs typeface="Arial" panose="020B0604020202020204" pitchFamily="34" charset="0"/>
              </a:rPr>
              <a:t>Análisis de causas de improcedencia</a:t>
            </a:r>
          </a:p>
          <a:p>
            <a:pPr algn="just"/>
            <a:r>
              <a:rPr lang="es-ES" sz="3100" dirty="0">
                <a:latin typeface="Arial" panose="020B0604020202020204" pitchFamily="34" charset="0"/>
                <a:cs typeface="Arial" panose="020B0604020202020204" pitchFamily="34" charset="0"/>
              </a:rPr>
              <a:t>Desestimación de causas de improcedencia</a:t>
            </a:r>
          </a:p>
          <a:p>
            <a:pPr algn="just"/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0726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2300" y="918143"/>
            <a:ext cx="6343202" cy="709865"/>
          </a:xfrm>
        </p:spPr>
        <p:txBody>
          <a:bodyPr>
            <a:noAutofit/>
          </a:bodyPr>
          <a:lstStyle/>
          <a:p>
            <a:pPr algn="ctr"/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LA SENTENCIA:</a:t>
            </a:r>
            <a:b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000" b="1" dirty="0">
                <a:latin typeface="Arial" panose="020B0604020202020204" pitchFamily="34" charset="0"/>
                <a:cs typeface="Arial" panose="020B0604020202020204" pitchFamily="34" charset="0"/>
              </a:rPr>
              <a:t>RECOMENDACIONES DE CONTENIDO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2494" y="2503714"/>
            <a:ext cx="7991061" cy="3744686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Estudio de fondo (análisis sistemático de los conceptos de violación, consideraciones y fundamentos legales en los que se apoye la resolución)*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Valoración de las pruebas*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Precisión de los efectos*</a:t>
            </a:r>
          </a:p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Puntos resolutivos*</a:t>
            </a:r>
          </a:p>
          <a:p>
            <a:pPr marL="0" indent="0" algn="just">
              <a:buNone/>
            </a:pP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* Artículo 74 de la Nueva Ley de Amparo.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07269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509</TotalTime>
  <Words>1112</Words>
  <Application>Microsoft Office PowerPoint</Application>
  <PresentationFormat>Presentación en pantalla (4:3)</PresentationFormat>
  <Paragraphs>97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Wingdings</vt:lpstr>
      <vt:lpstr>Wingdings 3</vt:lpstr>
      <vt:lpstr>Sala de reuniones Ion</vt:lpstr>
      <vt:lpstr>     </vt:lpstr>
      <vt:lpstr>GOBIERNO ABIERTO</vt:lpstr>
      <vt:lpstr>TRIBUNAL ABIERTO </vt:lpstr>
      <vt:lpstr>LA SENTENCIA </vt:lpstr>
      <vt:lpstr> LA SENTENCIA:  INSTRUMENTO DE TRANSPARENCIA </vt:lpstr>
      <vt:lpstr>LA SENTENCIA: RECOMENDACIONES GENERALES</vt:lpstr>
      <vt:lpstr>LA SENTENCIA: RECOMENDACIONES GENERALES</vt:lpstr>
      <vt:lpstr>LA SENTENCIA: RECOMENDACIONES DE CONTENIDO</vt:lpstr>
      <vt:lpstr>LA SENTENCIA: RECOMENDACIONES DE CONTENIDO</vt:lpstr>
      <vt:lpstr>LA SENTENCIA: RECOMENDACIONES DE CONTENIDO</vt:lpstr>
      <vt:lpstr>OBLIGACIONES DEL JUZGADOR ENTORNO A LA ACCESIBILIDAD DE LA SENTENCIA </vt:lpstr>
      <vt:lpstr>CASO: FOSAS CLANDESTINAS</vt:lpstr>
      <vt:lpstr>SENTENCIA SCJN: FORMATO DE LECTURA FÁCIL </vt:lpstr>
      <vt:lpstr>  SENTENCIA SCJN: FORMATO DE LECTURA FÁCIL </vt:lpstr>
      <vt:lpstr>SENTENCIAS CIUDADANAS </vt:lpstr>
      <vt:lpstr>CONCLUSIONES </vt:lpstr>
      <vt:lpstr> CONTACTO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PONENCIA MAGISTRAL</dc:title>
  <dc:creator>Laura  Ruiz</dc:creator>
  <cp:lastModifiedBy>Laura Ruiz</cp:lastModifiedBy>
  <cp:revision>33</cp:revision>
  <dcterms:created xsi:type="dcterms:W3CDTF">2018-09-28T05:08:58Z</dcterms:created>
  <dcterms:modified xsi:type="dcterms:W3CDTF">2022-08-18T19:43:34Z</dcterms:modified>
</cp:coreProperties>
</file>