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9" r:id="rId1"/>
  </p:sldMasterIdLst>
  <p:sldIdLst>
    <p:sldId id="256" r:id="rId2"/>
    <p:sldId id="257" r:id="rId3"/>
    <p:sldId id="258" r:id="rId4"/>
    <p:sldId id="259" r:id="rId5"/>
    <p:sldId id="260" r:id="rId6"/>
    <p:sldId id="261" r:id="rId7"/>
    <p:sldId id="262" r:id="rId8"/>
    <p:sldId id="272" r:id="rId9"/>
    <p:sldId id="263" r:id="rId10"/>
    <p:sldId id="264" r:id="rId11"/>
    <p:sldId id="265" r:id="rId12"/>
    <p:sldId id="267" r:id="rId13"/>
    <p:sldId id="268" r:id="rId14"/>
    <p:sldId id="269" r:id="rId15"/>
    <p:sldId id="273" r:id="rId16"/>
    <p:sldId id="26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Ruiz" userId="e3a68d35b5933663" providerId="LiveId" clId="{AFCD50EA-0532-40DB-A1A5-127B32EDFAF8}"/>
    <pc:docChg chg="undo custSel modSld">
      <pc:chgData name="Laura Ruiz" userId="e3a68d35b5933663" providerId="LiveId" clId="{AFCD50EA-0532-40DB-A1A5-127B32EDFAF8}" dt="2022-08-18T19:45:42.054" v="234" actId="1076"/>
      <pc:docMkLst>
        <pc:docMk/>
      </pc:docMkLst>
      <pc:sldChg chg="delSp modSp mod">
        <pc:chgData name="Laura Ruiz" userId="e3a68d35b5933663" providerId="LiveId" clId="{AFCD50EA-0532-40DB-A1A5-127B32EDFAF8}" dt="2022-08-18T19:08:48.861" v="8" actId="2711"/>
        <pc:sldMkLst>
          <pc:docMk/>
          <pc:sldMk cId="3468904715" sldId="256"/>
        </pc:sldMkLst>
        <pc:spChg chg="mod">
          <ac:chgData name="Laura Ruiz" userId="e3a68d35b5933663" providerId="LiveId" clId="{AFCD50EA-0532-40DB-A1A5-127B32EDFAF8}" dt="2022-08-18T19:08:48.861" v="8" actId="2711"/>
          <ac:spMkLst>
            <pc:docMk/>
            <pc:sldMk cId="3468904715" sldId="256"/>
            <ac:spMk id="2" creationId="{6722FE67-A248-450C-93A4-AC1EB622C057}"/>
          </ac:spMkLst>
        </pc:spChg>
        <pc:spChg chg="del mod">
          <ac:chgData name="Laura Ruiz" userId="e3a68d35b5933663" providerId="LiveId" clId="{AFCD50EA-0532-40DB-A1A5-127B32EDFAF8}" dt="2022-08-18T19:08:11.088" v="3" actId="478"/>
          <ac:spMkLst>
            <pc:docMk/>
            <pc:sldMk cId="3468904715" sldId="256"/>
            <ac:spMk id="3" creationId="{2EBE6FE7-6F86-4938-A9E6-7EF398E0710B}"/>
          </ac:spMkLst>
        </pc:spChg>
      </pc:sldChg>
      <pc:sldChg chg="modSp mod">
        <pc:chgData name="Laura Ruiz" userId="e3a68d35b5933663" providerId="LiveId" clId="{AFCD50EA-0532-40DB-A1A5-127B32EDFAF8}" dt="2022-08-18T19:11:29.149" v="25" actId="255"/>
        <pc:sldMkLst>
          <pc:docMk/>
          <pc:sldMk cId="1078493060" sldId="257"/>
        </pc:sldMkLst>
        <pc:spChg chg="mod">
          <ac:chgData name="Laura Ruiz" userId="e3a68d35b5933663" providerId="LiveId" clId="{AFCD50EA-0532-40DB-A1A5-127B32EDFAF8}" dt="2022-08-18T19:11:29.149" v="25" actId="255"/>
          <ac:spMkLst>
            <pc:docMk/>
            <pc:sldMk cId="1078493060" sldId="257"/>
            <ac:spMk id="2" creationId="{F372CBC2-D5AD-4784-A4D7-33E44FA66509}"/>
          </ac:spMkLst>
        </pc:spChg>
        <pc:spChg chg="mod">
          <ac:chgData name="Laura Ruiz" userId="e3a68d35b5933663" providerId="LiveId" clId="{AFCD50EA-0532-40DB-A1A5-127B32EDFAF8}" dt="2022-08-18T19:09:53.205" v="13" actId="1076"/>
          <ac:spMkLst>
            <pc:docMk/>
            <pc:sldMk cId="1078493060" sldId="257"/>
            <ac:spMk id="3" creationId="{2022A4C5-5763-4BA7-A625-DFCB5E5F92D5}"/>
          </ac:spMkLst>
        </pc:spChg>
      </pc:sldChg>
      <pc:sldChg chg="modSp mod">
        <pc:chgData name="Laura Ruiz" userId="e3a68d35b5933663" providerId="LiveId" clId="{AFCD50EA-0532-40DB-A1A5-127B32EDFAF8}" dt="2022-08-18T19:12:09.563" v="32" actId="1076"/>
        <pc:sldMkLst>
          <pc:docMk/>
          <pc:sldMk cId="2406358457" sldId="258"/>
        </pc:sldMkLst>
        <pc:spChg chg="mod">
          <ac:chgData name="Laura Ruiz" userId="e3a68d35b5933663" providerId="LiveId" clId="{AFCD50EA-0532-40DB-A1A5-127B32EDFAF8}" dt="2022-08-18T19:12:09.563" v="32" actId="1076"/>
          <ac:spMkLst>
            <pc:docMk/>
            <pc:sldMk cId="2406358457" sldId="258"/>
            <ac:spMk id="2" creationId="{266E1144-1C2F-4B3D-B11B-6859FE608E03}"/>
          </ac:spMkLst>
        </pc:spChg>
        <pc:spChg chg="mod">
          <ac:chgData name="Laura Ruiz" userId="e3a68d35b5933663" providerId="LiveId" clId="{AFCD50EA-0532-40DB-A1A5-127B32EDFAF8}" dt="2022-08-18T19:10:19.218" v="19" actId="2711"/>
          <ac:spMkLst>
            <pc:docMk/>
            <pc:sldMk cId="2406358457" sldId="258"/>
            <ac:spMk id="3" creationId="{13785BC0-5168-416C-B58A-8BCC303B5BEF}"/>
          </ac:spMkLst>
        </pc:spChg>
      </pc:sldChg>
      <pc:sldChg chg="modSp mod">
        <pc:chgData name="Laura Ruiz" userId="e3a68d35b5933663" providerId="LiveId" clId="{AFCD50EA-0532-40DB-A1A5-127B32EDFAF8}" dt="2022-08-18T19:12:30.041" v="34" actId="113"/>
        <pc:sldMkLst>
          <pc:docMk/>
          <pc:sldMk cId="991299623" sldId="259"/>
        </pc:sldMkLst>
        <pc:spChg chg="mod">
          <ac:chgData name="Laura Ruiz" userId="e3a68d35b5933663" providerId="LiveId" clId="{AFCD50EA-0532-40DB-A1A5-127B32EDFAF8}" dt="2022-08-18T19:11:14.604" v="23" actId="14100"/>
          <ac:spMkLst>
            <pc:docMk/>
            <pc:sldMk cId="991299623" sldId="259"/>
            <ac:spMk id="2" creationId="{78654DBB-5305-4D41-B88E-A0082B4E6594}"/>
          </ac:spMkLst>
        </pc:spChg>
        <pc:spChg chg="mod">
          <ac:chgData name="Laura Ruiz" userId="e3a68d35b5933663" providerId="LiveId" clId="{AFCD50EA-0532-40DB-A1A5-127B32EDFAF8}" dt="2022-08-18T19:12:30.041" v="34" actId="113"/>
          <ac:spMkLst>
            <pc:docMk/>
            <pc:sldMk cId="991299623" sldId="259"/>
            <ac:spMk id="3" creationId="{CB98446F-E609-4A06-BE52-ED1DFD78A5AE}"/>
          </ac:spMkLst>
        </pc:spChg>
      </pc:sldChg>
      <pc:sldChg chg="modSp mod">
        <pc:chgData name="Laura Ruiz" userId="e3a68d35b5933663" providerId="LiveId" clId="{AFCD50EA-0532-40DB-A1A5-127B32EDFAF8}" dt="2022-08-18T19:18:31.304" v="43" actId="1076"/>
        <pc:sldMkLst>
          <pc:docMk/>
          <pc:sldMk cId="3038456366" sldId="260"/>
        </pc:sldMkLst>
        <pc:spChg chg="mod">
          <ac:chgData name="Laura Ruiz" userId="e3a68d35b5933663" providerId="LiveId" clId="{AFCD50EA-0532-40DB-A1A5-127B32EDFAF8}" dt="2022-08-18T19:18:31.304" v="43" actId="1076"/>
          <ac:spMkLst>
            <pc:docMk/>
            <pc:sldMk cId="3038456366" sldId="260"/>
            <ac:spMk id="2" creationId="{881E4B33-7854-47BC-878D-6458F0051A70}"/>
          </ac:spMkLst>
        </pc:spChg>
        <pc:spChg chg="mod">
          <ac:chgData name="Laura Ruiz" userId="e3a68d35b5933663" providerId="LiveId" clId="{AFCD50EA-0532-40DB-A1A5-127B32EDFAF8}" dt="2022-08-18T19:18:24.472" v="42" actId="14100"/>
          <ac:spMkLst>
            <pc:docMk/>
            <pc:sldMk cId="3038456366" sldId="260"/>
            <ac:spMk id="3" creationId="{CF724124-4EF4-4E13-AC92-43655157BD72}"/>
          </ac:spMkLst>
        </pc:spChg>
      </pc:sldChg>
      <pc:sldChg chg="modSp mod">
        <pc:chgData name="Laura Ruiz" userId="e3a68d35b5933663" providerId="LiveId" clId="{AFCD50EA-0532-40DB-A1A5-127B32EDFAF8}" dt="2022-08-18T19:20:09.814" v="61" actId="1076"/>
        <pc:sldMkLst>
          <pc:docMk/>
          <pc:sldMk cId="1392822443" sldId="261"/>
        </pc:sldMkLst>
        <pc:spChg chg="mod">
          <ac:chgData name="Laura Ruiz" userId="e3a68d35b5933663" providerId="LiveId" clId="{AFCD50EA-0532-40DB-A1A5-127B32EDFAF8}" dt="2022-08-18T19:20:09.814" v="61" actId="1076"/>
          <ac:spMkLst>
            <pc:docMk/>
            <pc:sldMk cId="1392822443" sldId="261"/>
            <ac:spMk id="2" creationId="{D3E2C0B1-FCD8-407C-8DDB-FCC7D163A66B}"/>
          </ac:spMkLst>
        </pc:spChg>
        <pc:spChg chg="mod">
          <ac:chgData name="Laura Ruiz" userId="e3a68d35b5933663" providerId="LiveId" clId="{AFCD50EA-0532-40DB-A1A5-127B32EDFAF8}" dt="2022-08-18T19:19:49.365" v="56" actId="255"/>
          <ac:spMkLst>
            <pc:docMk/>
            <pc:sldMk cId="1392822443" sldId="261"/>
            <ac:spMk id="3" creationId="{0A65C158-97DA-44A0-A1B0-069740EF8A8F}"/>
          </ac:spMkLst>
        </pc:spChg>
      </pc:sldChg>
      <pc:sldChg chg="modSp mod">
        <pc:chgData name="Laura Ruiz" userId="e3a68d35b5933663" providerId="LiveId" clId="{AFCD50EA-0532-40DB-A1A5-127B32EDFAF8}" dt="2022-08-18T19:20:53.402" v="71" actId="14100"/>
        <pc:sldMkLst>
          <pc:docMk/>
          <pc:sldMk cId="2985857079" sldId="262"/>
        </pc:sldMkLst>
        <pc:spChg chg="mod">
          <ac:chgData name="Laura Ruiz" userId="e3a68d35b5933663" providerId="LiveId" clId="{AFCD50EA-0532-40DB-A1A5-127B32EDFAF8}" dt="2022-08-18T19:20:53.402" v="71" actId="14100"/>
          <ac:spMkLst>
            <pc:docMk/>
            <pc:sldMk cId="2985857079" sldId="262"/>
            <ac:spMk id="2" creationId="{D575FEAD-49B8-4A64-89A6-37E486FED828}"/>
          </ac:spMkLst>
        </pc:spChg>
        <pc:spChg chg="mod">
          <ac:chgData name="Laura Ruiz" userId="e3a68d35b5933663" providerId="LiveId" clId="{AFCD50EA-0532-40DB-A1A5-127B32EDFAF8}" dt="2022-08-18T19:20:30.636" v="65" actId="27636"/>
          <ac:spMkLst>
            <pc:docMk/>
            <pc:sldMk cId="2985857079" sldId="262"/>
            <ac:spMk id="3" creationId="{7411126F-490C-4BA1-9056-65A39463D28A}"/>
          </ac:spMkLst>
        </pc:spChg>
      </pc:sldChg>
      <pc:sldChg chg="modSp mod">
        <pc:chgData name="Laura Ruiz" userId="e3a68d35b5933663" providerId="LiveId" clId="{AFCD50EA-0532-40DB-A1A5-127B32EDFAF8}" dt="2022-08-18T19:23:15.850" v="89" actId="113"/>
        <pc:sldMkLst>
          <pc:docMk/>
          <pc:sldMk cId="2121432087" sldId="263"/>
        </pc:sldMkLst>
        <pc:spChg chg="mod">
          <ac:chgData name="Laura Ruiz" userId="e3a68d35b5933663" providerId="LiveId" clId="{AFCD50EA-0532-40DB-A1A5-127B32EDFAF8}" dt="2022-08-18T19:22:50.742" v="84" actId="1076"/>
          <ac:spMkLst>
            <pc:docMk/>
            <pc:sldMk cId="2121432087" sldId="263"/>
            <ac:spMk id="2" creationId="{67CE0EB5-F88A-4DE0-8B4B-10B380B940AC}"/>
          </ac:spMkLst>
        </pc:spChg>
        <pc:spChg chg="mod">
          <ac:chgData name="Laura Ruiz" userId="e3a68d35b5933663" providerId="LiveId" clId="{AFCD50EA-0532-40DB-A1A5-127B32EDFAF8}" dt="2022-08-18T19:23:15.850" v="89" actId="113"/>
          <ac:spMkLst>
            <pc:docMk/>
            <pc:sldMk cId="2121432087" sldId="263"/>
            <ac:spMk id="3" creationId="{7505B9CC-775A-47AF-860A-80DF63EC54EA}"/>
          </ac:spMkLst>
        </pc:spChg>
      </pc:sldChg>
      <pc:sldChg chg="modSp mod">
        <pc:chgData name="Laura Ruiz" userId="e3a68d35b5933663" providerId="LiveId" clId="{AFCD50EA-0532-40DB-A1A5-127B32EDFAF8}" dt="2022-08-18T19:24:32.826" v="98" actId="113"/>
        <pc:sldMkLst>
          <pc:docMk/>
          <pc:sldMk cId="4090596925" sldId="264"/>
        </pc:sldMkLst>
        <pc:spChg chg="mod">
          <ac:chgData name="Laura Ruiz" userId="e3a68d35b5933663" providerId="LiveId" clId="{AFCD50EA-0532-40DB-A1A5-127B32EDFAF8}" dt="2022-08-18T19:24:08.645" v="92" actId="14100"/>
          <ac:spMkLst>
            <pc:docMk/>
            <pc:sldMk cId="4090596925" sldId="264"/>
            <ac:spMk id="2" creationId="{C7472815-CB1B-4AFB-849F-66FBBEB60C6B}"/>
          </ac:spMkLst>
        </pc:spChg>
        <pc:spChg chg="mod">
          <ac:chgData name="Laura Ruiz" userId="e3a68d35b5933663" providerId="LiveId" clId="{AFCD50EA-0532-40DB-A1A5-127B32EDFAF8}" dt="2022-08-18T19:24:32.826" v="98" actId="113"/>
          <ac:spMkLst>
            <pc:docMk/>
            <pc:sldMk cId="4090596925" sldId="264"/>
            <ac:spMk id="3" creationId="{C667D885-FD42-40D4-8542-DDEF60C44F99}"/>
          </ac:spMkLst>
        </pc:spChg>
      </pc:sldChg>
      <pc:sldChg chg="modSp mod">
        <pc:chgData name="Laura Ruiz" userId="e3a68d35b5933663" providerId="LiveId" clId="{AFCD50EA-0532-40DB-A1A5-127B32EDFAF8}" dt="2022-08-18T19:28:45.040" v="105" actId="113"/>
        <pc:sldMkLst>
          <pc:docMk/>
          <pc:sldMk cId="4024498421" sldId="265"/>
        </pc:sldMkLst>
        <pc:spChg chg="mod">
          <ac:chgData name="Laura Ruiz" userId="e3a68d35b5933663" providerId="LiveId" clId="{AFCD50EA-0532-40DB-A1A5-127B32EDFAF8}" dt="2022-08-18T19:28:17.903" v="101" actId="255"/>
          <ac:spMkLst>
            <pc:docMk/>
            <pc:sldMk cId="4024498421" sldId="265"/>
            <ac:spMk id="2" creationId="{91808330-B286-4C54-AB4F-0046E1BEA40B}"/>
          </ac:spMkLst>
        </pc:spChg>
        <pc:spChg chg="mod">
          <ac:chgData name="Laura Ruiz" userId="e3a68d35b5933663" providerId="LiveId" clId="{AFCD50EA-0532-40DB-A1A5-127B32EDFAF8}" dt="2022-08-18T19:28:45.040" v="105" actId="113"/>
          <ac:spMkLst>
            <pc:docMk/>
            <pc:sldMk cId="4024498421" sldId="265"/>
            <ac:spMk id="3" creationId="{C7E9892C-F5B2-4FD1-A500-2EFD2851DB16}"/>
          </ac:spMkLst>
        </pc:spChg>
      </pc:sldChg>
      <pc:sldChg chg="modSp mod">
        <pc:chgData name="Laura Ruiz" userId="e3a68d35b5933663" providerId="LiveId" clId="{AFCD50EA-0532-40DB-A1A5-127B32EDFAF8}" dt="2022-08-18T19:45:42.054" v="234" actId="1076"/>
        <pc:sldMkLst>
          <pc:docMk/>
          <pc:sldMk cId="114056589" sldId="266"/>
        </pc:sldMkLst>
        <pc:spChg chg="mod">
          <ac:chgData name="Laura Ruiz" userId="e3a68d35b5933663" providerId="LiveId" clId="{AFCD50EA-0532-40DB-A1A5-127B32EDFAF8}" dt="2022-08-18T19:36:38.424" v="229" actId="1076"/>
          <ac:spMkLst>
            <pc:docMk/>
            <pc:sldMk cId="114056589" sldId="266"/>
            <ac:spMk id="2" creationId="{BA53889E-969C-4C19-8EB2-EED9254D5DAE}"/>
          </ac:spMkLst>
        </pc:spChg>
        <pc:spChg chg="mod">
          <ac:chgData name="Laura Ruiz" userId="e3a68d35b5933663" providerId="LiveId" clId="{AFCD50EA-0532-40DB-A1A5-127B32EDFAF8}" dt="2022-08-18T19:45:38.437" v="233" actId="2711"/>
          <ac:spMkLst>
            <pc:docMk/>
            <pc:sldMk cId="114056589" sldId="266"/>
            <ac:spMk id="3" creationId="{D3C9CDBC-F1EF-43D5-9155-56FE0CE223EF}"/>
          </ac:spMkLst>
        </pc:spChg>
        <pc:picChg chg="mod">
          <ac:chgData name="Laura Ruiz" userId="e3a68d35b5933663" providerId="LiveId" clId="{AFCD50EA-0532-40DB-A1A5-127B32EDFAF8}" dt="2022-08-18T19:45:42.054" v="234" actId="1076"/>
          <ac:picMkLst>
            <pc:docMk/>
            <pc:sldMk cId="114056589" sldId="266"/>
            <ac:picMk id="4" creationId="{3405B15A-2F9F-4A59-BA96-4AD21D945DC4}"/>
          </ac:picMkLst>
        </pc:picChg>
      </pc:sldChg>
      <pc:sldChg chg="modSp mod">
        <pc:chgData name="Laura Ruiz" userId="e3a68d35b5933663" providerId="LiveId" clId="{AFCD50EA-0532-40DB-A1A5-127B32EDFAF8}" dt="2022-08-18T19:29:47.245" v="112" actId="1076"/>
        <pc:sldMkLst>
          <pc:docMk/>
          <pc:sldMk cId="622751158" sldId="267"/>
        </pc:sldMkLst>
        <pc:spChg chg="mod">
          <ac:chgData name="Laura Ruiz" userId="e3a68d35b5933663" providerId="LiveId" clId="{AFCD50EA-0532-40DB-A1A5-127B32EDFAF8}" dt="2022-08-18T19:29:47.245" v="112" actId="1076"/>
          <ac:spMkLst>
            <pc:docMk/>
            <pc:sldMk cId="622751158" sldId="267"/>
            <ac:spMk id="2" creationId="{EAFB39C0-1C3E-4DAF-8265-C5B54D410174}"/>
          </ac:spMkLst>
        </pc:spChg>
        <pc:spChg chg="mod">
          <ac:chgData name="Laura Ruiz" userId="e3a68d35b5933663" providerId="LiveId" clId="{AFCD50EA-0532-40DB-A1A5-127B32EDFAF8}" dt="2022-08-18T19:29:23.010" v="107" actId="2711"/>
          <ac:spMkLst>
            <pc:docMk/>
            <pc:sldMk cId="622751158" sldId="267"/>
            <ac:spMk id="3" creationId="{97F24347-AF0B-4878-84DD-F59C8EC1CD5F}"/>
          </ac:spMkLst>
        </pc:spChg>
      </pc:sldChg>
      <pc:sldChg chg="modSp mod">
        <pc:chgData name="Laura Ruiz" userId="e3a68d35b5933663" providerId="LiveId" clId="{AFCD50EA-0532-40DB-A1A5-127B32EDFAF8}" dt="2022-08-18T19:33:46.380" v="127" actId="27636"/>
        <pc:sldMkLst>
          <pc:docMk/>
          <pc:sldMk cId="2038483121" sldId="268"/>
        </pc:sldMkLst>
        <pc:spChg chg="mod">
          <ac:chgData name="Laura Ruiz" userId="e3a68d35b5933663" providerId="LiveId" clId="{AFCD50EA-0532-40DB-A1A5-127B32EDFAF8}" dt="2022-08-18T19:33:37.819" v="123" actId="1076"/>
          <ac:spMkLst>
            <pc:docMk/>
            <pc:sldMk cId="2038483121" sldId="268"/>
            <ac:spMk id="2" creationId="{5BEF1BA9-2161-4873-8AB2-551415BD67C8}"/>
          </ac:spMkLst>
        </pc:spChg>
        <pc:spChg chg="mod">
          <ac:chgData name="Laura Ruiz" userId="e3a68d35b5933663" providerId="LiveId" clId="{AFCD50EA-0532-40DB-A1A5-127B32EDFAF8}" dt="2022-08-18T19:33:46.380" v="127" actId="27636"/>
          <ac:spMkLst>
            <pc:docMk/>
            <pc:sldMk cId="2038483121" sldId="268"/>
            <ac:spMk id="3" creationId="{513051CE-7298-45BC-83D4-6AEA3788D607}"/>
          </ac:spMkLst>
        </pc:spChg>
      </pc:sldChg>
      <pc:sldChg chg="modSp mod">
        <pc:chgData name="Laura Ruiz" userId="e3a68d35b5933663" providerId="LiveId" clId="{AFCD50EA-0532-40DB-A1A5-127B32EDFAF8}" dt="2022-08-18T19:34:45.832" v="138" actId="14100"/>
        <pc:sldMkLst>
          <pc:docMk/>
          <pc:sldMk cId="2773406594" sldId="269"/>
        </pc:sldMkLst>
        <pc:spChg chg="mod">
          <ac:chgData name="Laura Ruiz" userId="e3a68d35b5933663" providerId="LiveId" clId="{AFCD50EA-0532-40DB-A1A5-127B32EDFAF8}" dt="2022-08-18T19:34:19.309" v="132" actId="1076"/>
          <ac:spMkLst>
            <pc:docMk/>
            <pc:sldMk cId="2773406594" sldId="269"/>
            <ac:spMk id="2" creationId="{C4AB3117-E113-40A3-BF06-A39908246F1C}"/>
          </ac:spMkLst>
        </pc:spChg>
        <pc:spChg chg="mod">
          <ac:chgData name="Laura Ruiz" userId="e3a68d35b5933663" providerId="LiveId" clId="{AFCD50EA-0532-40DB-A1A5-127B32EDFAF8}" dt="2022-08-18T19:34:45.832" v="138" actId="14100"/>
          <ac:spMkLst>
            <pc:docMk/>
            <pc:sldMk cId="2773406594" sldId="269"/>
            <ac:spMk id="3" creationId="{1F1377EF-3E27-443E-A1C6-8ECFBA74B613}"/>
          </ac:spMkLst>
        </pc:spChg>
      </pc:sldChg>
      <pc:sldChg chg="modSp mod">
        <pc:chgData name="Laura Ruiz" userId="e3a68d35b5933663" providerId="LiveId" clId="{AFCD50EA-0532-40DB-A1A5-127B32EDFAF8}" dt="2022-08-18T19:21:57.944" v="81" actId="14100"/>
        <pc:sldMkLst>
          <pc:docMk/>
          <pc:sldMk cId="1745712686" sldId="272"/>
        </pc:sldMkLst>
        <pc:spChg chg="mod">
          <ac:chgData name="Laura Ruiz" userId="e3a68d35b5933663" providerId="LiveId" clId="{AFCD50EA-0532-40DB-A1A5-127B32EDFAF8}" dt="2022-08-18T19:21:57.944" v="81" actId="14100"/>
          <ac:spMkLst>
            <pc:docMk/>
            <pc:sldMk cId="1745712686" sldId="272"/>
            <ac:spMk id="2" creationId="{5C5997DA-0E58-4AA2-81B2-BDFB400CB7DE}"/>
          </ac:spMkLst>
        </pc:spChg>
        <pc:spChg chg="mod">
          <ac:chgData name="Laura Ruiz" userId="e3a68d35b5933663" providerId="LiveId" clId="{AFCD50EA-0532-40DB-A1A5-127B32EDFAF8}" dt="2022-08-18T19:21:33.433" v="76" actId="113"/>
          <ac:spMkLst>
            <pc:docMk/>
            <pc:sldMk cId="1745712686" sldId="272"/>
            <ac:spMk id="3" creationId="{332AE592-EBB6-46C5-9C30-C2C72E3FBAE2}"/>
          </ac:spMkLst>
        </pc:spChg>
      </pc:sldChg>
      <pc:sldChg chg="modSp mod">
        <pc:chgData name="Laura Ruiz" userId="e3a68d35b5933663" providerId="LiveId" clId="{AFCD50EA-0532-40DB-A1A5-127B32EDFAF8}" dt="2022-08-18T19:35:30.101" v="142" actId="27636"/>
        <pc:sldMkLst>
          <pc:docMk/>
          <pc:sldMk cId="2970370500" sldId="273"/>
        </pc:sldMkLst>
        <pc:spChg chg="mod">
          <ac:chgData name="Laura Ruiz" userId="e3a68d35b5933663" providerId="LiveId" clId="{AFCD50EA-0532-40DB-A1A5-127B32EDFAF8}" dt="2022-08-18T19:35:14.583" v="140" actId="255"/>
          <ac:spMkLst>
            <pc:docMk/>
            <pc:sldMk cId="2970370500" sldId="273"/>
            <ac:spMk id="2" creationId="{113535FD-4B1A-48CA-A15E-A986DA33DBB7}"/>
          </ac:spMkLst>
        </pc:spChg>
        <pc:spChg chg="mod">
          <ac:chgData name="Laura Ruiz" userId="e3a68d35b5933663" providerId="LiveId" clId="{AFCD50EA-0532-40DB-A1A5-127B32EDFAF8}" dt="2022-08-18T19:35:30.101" v="142" actId="27636"/>
          <ac:spMkLst>
            <pc:docMk/>
            <pc:sldMk cId="2970370500" sldId="273"/>
            <ac:spMk id="3" creationId="{C37A8D29-AE8E-47A3-883B-4348F01B5B4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8" name="Group 17"/>
          <p:cNvGrpSpPr/>
          <p:nvPr/>
        </p:nvGrpSpPr>
        <p:grpSpPr>
          <a:xfrm>
            <a:off x="0" y="0"/>
            <a:ext cx="12192000" cy="6858000"/>
            <a:chOff x="0" y="0"/>
            <a:chExt cx="12192000" cy="6858000"/>
          </a:xfrm>
        </p:grpSpPr>
        <p:sp>
          <p:nvSpPr>
            <p:cNvPr id="8" name="Rectangle 7"/>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Oval 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Oval 10"/>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bwMode="gray">
          <a:xfrm rot="5400000">
            <a:off x="10176279" y="1792223"/>
            <a:ext cx="990599" cy="304799"/>
          </a:xfrm>
        </p:spPr>
        <p:txBody>
          <a:bodyPr anchor="t"/>
          <a:lstStyle>
            <a:lvl1pPr algn="l">
              <a:defRPr b="0" i="0">
                <a:solidFill>
                  <a:schemeClr val="bg1"/>
                </a:solidFill>
              </a:defRPr>
            </a:lvl1pPr>
          </a:lstStyle>
          <a:p>
            <a:fld id="{E9462EF3-3C4F-43EE-ACEE-D4B806740EA3}" type="datetimeFigureOut">
              <a:rPr lang="en-US" smtClean="0"/>
              <a:pPr/>
              <a:t>8/18/2022</a:t>
            </a:fld>
            <a:endParaRPr lang="en-US" dirty="0"/>
          </a:p>
        </p:txBody>
      </p:sp>
      <p:sp>
        <p:nvSpPr>
          <p:cNvPr id="5" name="Footer Placeholder 4"/>
          <p:cNvSpPr>
            <a:spLocks noGrp="1"/>
          </p:cNvSpPr>
          <p:nvPr>
            <p:ph type="ftr" sz="quarter" idx="11"/>
          </p:nvPr>
        </p:nvSpPr>
        <p:spPr bwMode="gray">
          <a:xfrm rot="5400000">
            <a:off x="8963575" y="3226820"/>
            <a:ext cx="3859795" cy="304801"/>
          </a:xfrm>
        </p:spPr>
        <p:txBody>
          <a:bodyPr anchor="b"/>
          <a:lstStyle>
            <a:lvl1pPr>
              <a:defRPr b="0" i="0">
                <a:solidFill>
                  <a:schemeClr val="bg1"/>
                </a:solidFill>
              </a:defRPr>
            </a:lvl1pPr>
          </a:lstStyle>
          <a:p>
            <a:endParaRPr lang="en-US" dirty="0"/>
          </a:p>
        </p:txBody>
      </p:sp>
      <p:sp>
        <p:nvSpPr>
          <p:cNvPr id="17" name="Rectangle 16"/>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31425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5945"/>
            <a:ext cx="882565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bwMode="gray">
          <a:xfrm>
            <a:off x="1154956" y="5532683"/>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6343B39-165A-4B68-AA5C-581F5336313C}" type="datetimeFigureOut">
              <a:rPr lang="en-US" smtClean="0"/>
              <a:t>8/18/2022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362984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nchor="ctr"/>
          <a:lstStyle>
            <a:lvl1pPr>
              <a:defRPr sz="40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42C8C57-33F9-4259-AC4F-0E3F5BEC9B94}" type="datetimeFigureOut">
              <a:rPr lang="en-US" smtClean="0"/>
              <a:t>8/18/2022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84037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6" name="Rectangle 15"/>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TextBox 10"/>
          <p:cNvSpPr txBox="1"/>
          <p:nvPr/>
        </p:nvSpPr>
        <p:spPr bwMode="gray">
          <a:xfrm>
            <a:off x="898295" y="603589"/>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13" name="TextBox 12"/>
          <p:cNvSpPr txBox="1"/>
          <p:nvPr/>
        </p:nvSpPr>
        <p:spPr bwMode="gray">
          <a:xfrm>
            <a:off x="9705137" y="2613787"/>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74801" y="980517"/>
            <a:ext cx="8460983" cy="2705034"/>
          </a:xfrm>
        </p:spPr>
        <p:txBody>
          <a:bodyPr anchor="ctr"/>
          <a:lstStyle>
            <a:lvl1pPr>
              <a:defRPr sz="4000"/>
            </a:lvl1pPr>
          </a:lstStyle>
          <a:p>
            <a:r>
              <a:rPr lang="es-ES"/>
              <a:t>Haga clic para modificar el estilo de título del patrón</a:t>
            </a:r>
            <a:endParaRPr lang="en-US" dirty="0"/>
          </a:p>
        </p:txBody>
      </p:sp>
      <p:sp>
        <p:nvSpPr>
          <p:cNvPr id="14" name="Text Placeholder 3"/>
          <p:cNvSpPr>
            <a:spLocks noGrp="1"/>
          </p:cNvSpPr>
          <p:nvPr>
            <p:ph type="body" sz="half" idx="13"/>
          </p:nvPr>
        </p:nvSpPr>
        <p:spPr bwMode="gray">
          <a:xfrm>
            <a:off x="1945945" y="3686515"/>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0" name="Text Placeholder 3"/>
          <p:cNvSpPr>
            <a:spLocks noGrp="1"/>
          </p:cNvSpPr>
          <p:nvPr>
            <p:ph type="body" sz="half" idx="2"/>
          </p:nvPr>
        </p:nvSpPr>
        <p:spPr>
          <a:xfrm>
            <a:off x="1154954" y="5014393"/>
            <a:ext cx="8825659" cy="1012664"/>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0786BE5-D2A3-4BF0-8B30-D7403E61B3DC}" type="datetimeFigureOut">
              <a:rPr lang="en-US" smtClean="0"/>
              <a:t>8/18/2022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4" name="Rectangle 23"/>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49625800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0" name="Rectangle 9"/>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2404477"/>
            <a:ext cx="8825659" cy="1788704"/>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38587" y="5024967"/>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3DD5BDE-5A90-4611-82E9-0FC5746D30C5}" type="datetimeFigureOut">
              <a:rPr lang="en-US" smtClean="0"/>
              <a:t>8/18/2022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64957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109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1154954" y="3187261"/>
            <a:ext cx="3129168" cy="28397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4512721" y="2610999"/>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4512721" y="3187261"/>
            <a:ext cx="3145380" cy="28397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886701" y="2603500"/>
            <a:ext cx="315744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7886700" y="3187261"/>
            <a:ext cx="3161029" cy="283979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22" name="Straight Connector 21"/>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smtClean="0"/>
              <a:t>8/18/2022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00965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532844"/>
            <a:ext cx="3020744" cy="576263"/>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9" name="Picture Placeholder 2"/>
          <p:cNvSpPr>
            <a:spLocks noGrp="1" noChangeAspect="1"/>
          </p:cNvSpPr>
          <p:nvPr>
            <p:ph type="pic" idx="15"/>
          </p:nvPr>
        </p:nvSpPr>
        <p:spPr>
          <a:xfrm>
            <a:off x="1334552" y="2611246"/>
            <a:ext cx="2691242" cy="158376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1154953" y="5109107"/>
            <a:ext cx="3020745"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4568865"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0" name="Picture Placeholder 2"/>
          <p:cNvSpPr>
            <a:spLocks noGrp="1" noChangeAspect="1"/>
          </p:cNvSpPr>
          <p:nvPr>
            <p:ph type="pic" idx="21"/>
          </p:nvPr>
        </p:nvSpPr>
        <p:spPr>
          <a:xfrm>
            <a:off x="4748463" y="2642840"/>
            <a:ext cx="2691242" cy="155217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4568865" y="5109107"/>
            <a:ext cx="3050438" cy="92140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983434" y="4532845"/>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31" name="Picture Placeholder 2"/>
          <p:cNvSpPr>
            <a:spLocks noGrp="1" noChangeAspect="1"/>
          </p:cNvSpPr>
          <p:nvPr>
            <p:ph type="pic" idx="22"/>
          </p:nvPr>
        </p:nvSpPr>
        <p:spPr>
          <a:xfrm>
            <a:off x="8163031" y="2618992"/>
            <a:ext cx="2691242" cy="1576018"/>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983434" y="5109107"/>
            <a:ext cx="3054127" cy="89634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21" name="Straight Connector 20"/>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smtClean="0"/>
              <a:t>8/18/2022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934551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smtClean="0"/>
              <a:t>8/18/2022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627942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97430"/>
            <a:ext cx="1409965" cy="4729626"/>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54954" y="1297429"/>
            <a:ext cx="6247546" cy="472962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smtClean="0"/>
              <a:t>8/18/2022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8" name="Rectangle 17"/>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550262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1154954" y="947920"/>
            <a:ext cx="8761413" cy="728480"/>
          </a:xfrm>
          <a:prstGeom prst="rect">
            <a:avLst/>
          </a:prstGeom>
        </p:spPr>
        <p:txBody>
          <a:bodyPr vert="horz" lIns="91440" tIns="45720" rIns="91440" bIns="45720" rtlCol="0" anchor="ctr">
            <a:noAutofit/>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smtClean="0"/>
              <a:t>8/18/2022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997941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4"/>
            <a:ext cx="4351023" cy="2283823"/>
          </a:xfrm>
        </p:spPr>
        <p:txBody>
          <a:bodyPr anchor="ctr"/>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09472EB-AC54-4713-BFC2-BEB621108C63}" type="datetimeFigureOut">
              <a:rPr lang="en-US" smtClean="0"/>
              <a:t>8/18/2022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626230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51368" y="2603500"/>
            <a:ext cx="4828744" cy="3416301"/>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08711" y="2603500"/>
            <a:ext cx="4825159" cy="3377705"/>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smtClean="0"/>
              <a:t>8/18/2022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07159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36063"/>
            <a:ext cx="48251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54954" y="3212326"/>
            <a:ext cx="4825158" cy="2807476"/>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08711" y="2603499"/>
            <a:ext cx="4825160" cy="608825"/>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08712" y="3212327"/>
            <a:ext cx="4825159" cy="2807474"/>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smtClean="0"/>
              <a:t>8/18/2022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98237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smtClean="0"/>
              <a:t>8/18/2022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408636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smtClean="0"/>
              <a:t>8/18/2022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Rectangle 5"/>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86339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11" name="Group 10"/>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8" cy="16002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bwMode="gray">
          <a:xfrm>
            <a:off x="1154955" y="3129280"/>
            <a:ext cx="2793158" cy="289559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6ED06B6-C816-4861-964D-15A98395707D}" type="datetimeFigureOut">
              <a:rPr lang="en-US" smtClean="0"/>
              <a:t>8/18/2022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899136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10" name="Group 9"/>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8" name="Rectangle 7"/>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547872" y="1143000"/>
            <a:ext cx="3227192"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0B1A8AB-EA7C-4B1B-9D73-E2551851FABE}" type="datetimeFigureOut">
              <a:rPr lang="en-US" smtClean="0"/>
              <a:t>8/18/2022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462426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5" name="Rectangle 14"/>
            <p:cNvSpPr/>
            <p:nvPr/>
          </p:nvSpPr>
          <p:spPr>
            <a:xfrm>
              <a:off x="0" y="0"/>
              <a:ext cx="12192000" cy="6858000"/>
            </a:xfrm>
            <a:prstGeom prst="rect">
              <a:avLst/>
            </a:prstGeom>
            <a:blipFill>
              <a:blip r:embed="rId19">
                <a:duotone>
                  <a:schemeClr val="dk2">
                    <a:shade val="42000"/>
                    <a:hueMod val="42000"/>
                    <a:satMod val="124000"/>
                    <a:lumMod val="62000"/>
                  </a:schemeClr>
                  <a:schemeClr val="dk2">
                    <a:tint val="96000"/>
                    <a:satMod val="130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Oval 40"/>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9" name="Oval 3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1587"/>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8" name="Oval 3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49" name="Oval 48"/>
            <p:cNvSpPr/>
            <p:nvPr/>
          </p:nvSpPr>
          <p:spPr>
            <a:xfrm>
              <a:off x="0"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5239"/>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47920"/>
            <a:ext cx="8761413" cy="728480"/>
          </a:xfrm>
          <a:prstGeom prst="rect">
            <a:avLst/>
          </a:prstGeom>
        </p:spPr>
        <p:txBody>
          <a:bodyPr vert="horz" lIns="91440" tIns="45720" rIns="91440" bIns="45720" rtlCol="0" anchor="ctr">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Footer Placeholder 4"/>
          <p:cNvSpPr>
            <a:spLocks noGrp="1"/>
          </p:cNvSpPr>
          <p:nvPr>
            <p:ph type="ftr" sz="quarter" idx="3"/>
          </p:nvPr>
        </p:nvSpPr>
        <p:spPr>
          <a:xfrm>
            <a:off x="561110" y="6391839"/>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4" name="Date Placeholder 3"/>
          <p:cNvSpPr>
            <a:spLocks noGrp="1"/>
          </p:cNvSpPr>
          <p:nvPr>
            <p:ph type="dt" sz="half" idx="2"/>
          </p:nvPr>
        </p:nvSpPr>
        <p:spPr>
          <a:xfrm>
            <a:off x="10650938" y="6394407"/>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0786BE5-D2A3-4BF0-8B30-D7403E61B3DC}" type="datetimeFigureOut">
              <a:rPr lang="en-US" smtClean="0"/>
              <a:t>8/18/2022</a:t>
            </a:fld>
            <a:endParaRPr lang="en-US" dirty="0"/>
          </a:p>
        </p:txBody>
      </p:sp>
      <p:sp>
        <p:nvSpPr>
          <p:cNvPr id="20" name="Rectangle 19"/>
          <p:cNvSpPr/>
          <p:nvPr/>
        </p:nvSpPr>
        <p:spPr>
          <a:xfrm>
            <a:off x="10443728"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34027287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22FE67-A248-450C-93A4-AC1EB622C057}"/>
              </a:ext>
            </a:extLst>
          </p:cNvPr>
          <p:cNvSpPr>
            <a:spLocks noGrp="1"/>
          </p:cNvSpPr>
          <p:nvPr>
            <p:ph type="ctrTitle"/>
          </p:nvPr>
        </p:nvSpPr>
        <p:spPr>
          <a:xfrm>
            <a:off x="1683171" y="729340"/>
            <a:ext cx="8825658" cy="3893460"/>
          </a:xfrm>
        </p:spPr>
        <p:txBody>
          <a:bodyPr/>
          <a:lstStyle/>
          <a:p>
            <a:pPr algn="ctr"/>
            <a:r>
              <a:rPr lang="es-ES" sz="4400" b="1" dirty="0">
                <a:latin typeface="Arial" panose="020B0604020202020204" pitchFamily="34" charset="0"/>
                <a:cs typeface="Arial" panose="020B0604020202020204" pitchFamily="34" charset="0"/>
              </a:rPr>
              <a:t>LA PERSPECTIVA DE GÉNERO Y EL USO DEL LENGUAJE INCLUYENTE EN LA IMPARTICIÓN DE JUSTICIA </a:t>
            </a:r>
            <a:endParaRPr lang="es-MX"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8904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472815-CB1B-4AFB-849F-66FBBEB60C6B}"/>
              </a:ext>
            </a:extLst>
          </p:cNvPr>
          <p:cNvSpPr>
            <a:spLocks noGrp="1"/>
          </p:cNvSpPr>
          <p:nvPr>
            <p:ph type="title"/>
          </p:nvPr>
        </p:nvSpPr>
        <p:spPr>
          <a:xfrm>
            <a:off x="1290320" y="943188"/>
            <a:ext cx="9025573" cy="1007531"/>
          </a:xfrm>
        </p:spPr>
        <p:txBody>
          <a:bodyPr/>
          <a:lstStyle/>
          <a:p>
            <a:pPr algn="ctr"/>
            <a:r>
              <a:rPr lang="es-ES" sz="3000" b="1" dirty="0">
                <a:solidFill>
                  <a:schemeClr val="bg1"/>
                </a:solidFill>
                <a:latin typeface="Arial" panose="020B0604020202020204" pitchFamily="34" charset="0"/>
                <a:cs typeface="Arial" panose="020B0604020202020204" pitchFamily="34" charset="0"/>
              </a:rPr>
              <a:t>OBLIGACIONES AL APLICAR EL DERECHO (PREMISAS NORMATIVAS)</a:t>
            </a:r>
            <a:endParaRPr lang="es-MX" sz="3000" b="1" dirty="0">
              <a:solidFill>
                <a:schemeClr val="bg1"/>
              </a:solidFill>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C667D885-FD42-40D4-8542-DDEF60C44F99}"/>
              </a:ext>
            </a:extLst>
          </p:cNvPr>
          <p:cNvSpPr>
            <a:spLocks noGrp="1"/>
          </p:cNvSpPr>
          <p:nvPr>
            <p:ph idx="1"/>
          </p:nvPr>
        </p:nvSpPr>
        <p:spPr>
          <a:xfrm>
            <a:off x="568960" y="2286000"/>
            <a:ext cx="11054080" cy="4216400"/>
          </a:xfrm>
        </p:spPr>
        <p:txBody>
          <a:bodyPr>
            <a:normAutofit/>
          </a:bodyPr>
          <a:lstStyle/>
          <a:p>
            <a:pPr marL="0" indent="0">
              <a:buNone/>
            </a:pPr>
            <a:endParaRPr lang="es-MX" sz="2000" b="0" i="0" u="none" strike="noStrike" baseline="0" dirty="0">
              <a:solidFill>
                <a:srgbClr val="000000"/>
              </a:solidFill>
              <a:latin typeface="Futura Md BT"/>
            </a:endParaRPr>
          </a:p>
          <a:p>
            <a:pPr marL="0" indent="0" algn="just">
              <a:buNone/>
            </a:pPr>
            <a:r>
              <a:rPr lang="es-ES" sz="2000" b="1" dirty="0">
                <a:solidFill>
                  <a:srgbClr val="000000"/>
                </a:solidFill>
                <a:latin typeface="Arial" panose="020B0604020202020204" pitchFamily="34" charset="0"/>
                <a:cs typeface="Arial" panose="020B0604020202020204" pitchFamily="34" charset="0"/>
              </a:rPr>
              <a:t>A. </a:t>
            </a:r>
            <a:r>
              <a:rPr lang="es-ES" sz="2000" b="1" i="0" u="none" strike="noStrike" baseline="0" dirty="0">
                <a:solidFill>
                  <a:srgbClr val="000000"/>
                </a:solidFill>
                <a:latin typeface="Arial" panose="020B0604020202020204" pitchFamily="34" charset="0"/>
                <a:cs typeface="Arial" panose="020B0604020202020204" pitchFamily="34" charset="0"/>
              </a:rPr>
              <a:t> </a:t>
            </a:r>
            <a:r>
              <a:rPr lang="es-ES" sz="2000" dirty="0">
                <a:solidFill>
                  <a:srgbClr val="000000"/>
                </a:solidFill>
                <a:latin typeface="Arial" panose="020B0604020202020204" pitchFamily="34" charset="0"/>
                <a:cs typeface="Arial" panose="020B0604020202020204" pitchFamily="34" charset="0"/>
              </a:rPr>
              <a:t>A</a:t>
            </a:r>
            <a:r>
              <a:rPr lang="es-ES" sz="2000" i="0" u="none" strike="noStrike" baseline="0" dirty="0">
                <a:solidFill>
                  <a:srgbClr val="000000"/>
                </a:solidFill>
                <a:latin typeface="Arial" panose="020B0604020202020204" pitchFamily="34" charset="0"/>
                <a:cs typeface="Arial" panose="020B0604020202020204" pitchFamily="34" charset="0"/>
              </a:rPr>
              <a:t>plicar estándares de derechos humanos de las personas que participan en la controversia</a:t>
            </a:r>
            <a:r>
              <a:rPr lang="es-ES" sz="2000" dirty="0">
                <a:solidFill>
                  <a:srgbClr val="000000"/>
                </a:solidFill>
                <a:latin typeface="Arial" panose="020B0604020202020204" pitchFamily="34" charset="0"/>
                <a:cs typeface="Arial" panose="020B0604020202020204" pitchFamily="34" charset="0"/>
              </a:rPr>
              <a:t>. </a:t>
            </a:r>
            <a:endParaRPr lang="es-ES" sz="2000" i="0" u="none" strike="noStrike" baseline="0" dirty="0">
              <a:solidFill>
                <a:srgbClr val="000000"/>
              </a:solidFill>
              <a:latin typeface="Arial" panose="020B0604020202020204" pitchFamily="34" charset="0"/>
              <a:cs typeface="Arial" panose="020B0604020202020204" pitchFamily="34" charset="0"/>
            </a:endParaRPr>
          </a:p>
          <a:p>
            <a:pPr marL="0" indent="0" algn="just">
              <a:buNone/>
            </a:pPr>
            <a:r>
              <a:rPr lang="es-ES" sz="2000" i="0" u="none" strike="noStrike" baseline="0" dirty="0">
                <a:solidFill>
                  <a:srgbClr val="000000"/>
                </a:solidFill>
                <a:latin typeface="Arial" panose="020B0604020202020204" pitchFamily="34" charset="0"/>
                <a:cs typeface="Arial" panose="020B0604020202020204" pitchFamily="34" charset="0"/>
              </a:rPr>
              <a:t>Es decir, las juzgadoras y los juzgadores deben buscar e identificar, además de las normas vinculantes nacionales, los tratados, convenciones y otros instrumentos internacionales en materia de derechos humanos ratificados por México, los documentos como observaciones o recomendaciones generales de organismos internacionales, los precedentes nacionales, internacionales o de derecho comparado sobre la litis por resolver, etcétera.</a:t>
            </a:r>
            <a:endParaRPr lang="es-ES" sz="2000" dirty="0">
              <a:solidFill>
                <a:srgbClr val="000000"/>
              </a:solidFill>
              <a:latin typeface="Arial" panose="020B0604020202020204" pitchFamily="34" charset="0"/>
              <a:cs typeface="Arial" panose="020B0604020202020204" pitchFamily="34" charset="0"/>
            </a:endParaRPr>
          </a:p>
          <a:p>
            <a:pPr marL="0" indent="0" algn="just">
              <a:buNone/>
            </a:pPr>
            <a:r>
              <a:rPr lang="es-ES" sz="2000" b="1" dirty="0">
                <a:solidFill>
                  <a:srgbClr val="000000"/>
                </a:solidFill>
                <a:latin typeface="Arial" panose="020B0604020202020204" pitchFamily="34" charset="0"/>
                <a:cs typeface="Arial" panose="020B0604020202020204" pitchFamily="34" charset="0"/>
              </a:rPr>
              <a:t>B.</a:t>
            </a:r>
            <a:r>
              <a:rPr lang="es-ES" sz="2000" b="1" i="0" u="none" strike="noStrike" baseline="0" dirty="0">
                <a:solidFill>
                  <a:srgbClr val="000000"/>
                </a:solidFill>
                <a:latin typeface="Arial" panose="020B0604020202020204" pitchFamily="34" charset="0"/>
                <a:cs typeface="Arial" panose="020B0604020202020204" pitchFamily="34" charset="0"/>
              </a:rPr>
              <a:t> </a:t>
            </a:r>
            <a:r>
              <a:rPr lang="es-ES" sz="2000" dirty="0">
                <a:solidFill>
                  <a:srgbClr val="000000"/>
                </a:solidFill>
                <a:latin typeface="Arial" panose="020B0604020202020204" pitchFamily="34" charset="0"/>
                <a:cs typeface="Arial" panose="020B0604020202020204" pitchFamily="34" charset="0"/>
              </a:rPr>
              <a:t>E</a:t>
            </a:r>
            <a:r>
              <a:rPr lang="es-ES" sz="2000" i="0" u="none" strike="noStrike" baseline="0" dirty="0">
                <a:solidFill>
                  <a:srgbClr val="000000"/>
                </a:solidFill>
                <a:latin typeface="Arial" panose="020B0604020202020204" pitchFamily="34" charset="0"/>
                <a:cs typeface="Arial" panose="020B0604020202020204" pitchFamily="34" charset="0"/>
              </a:rPr>
              <a:t>valuar el impacto diferenciado de la solución propuesta y la neutralidad de la norma. </a:t>
            </a:r>
          </a:p>
          <a:p>
            <a:pPr marL="0" indent="0" algn="just">
              <a:buNone/>
            </a:pPr>
            <a:r>
              <a:rPr lang="es-ES" sz="2000" dirty="0">
                <a:solidFill>
                  <a:srgbClr val="000000"/>
                </a:solidFill>
                <a:latin typeface="Arial" panose="020B0604020202020204" pitchFamily="34" charset="0"/>
                <a:cs typeface="Arial" panose="020B0604020202020204" pitchFamily="34" charset="0"/>
              </a:rPr>
              <a:t>Cuando e</a:t>
            </a:r>
            <a:r>
              <a:rPr lang="es-ES" sz="2000" i="0" u="none" strike="noStrike" baseline="0" dirty="0">
                <a:solidFill>
                  <a:srgbClr val="000000"/>
                </a:solidFill>
                <a:latin typeface="Arial" panose="020B0604020202020204" pitchFamily="34" charset="0"/>
                <a:cs typeface="Arial" panose="020B0604020202020204" pitchFamily="34" charset="0"/>
              </a:rPr>
              <a:t>l género produce un impacto diferenciado, entonces surge para las operadoras y los operadores de justicia la obligación de preferir la opción interpretativa que elimine el trato desigual y remedie la situación de inequidad. </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0596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808330-B286-4C54-AB4F-0046E1BEA40B}"/>
              </a:ext>
            </a:extLst>
          </p:cNvPr>
          <p:cNvSpPr>
            <a:spLocks noGrp="1"/>
          </p:cNvSpPr>
          <p:nvPr>
            <p:ph type="title"/>
          </p:nvPr>
        </p:nvSpPr>
        <p:spPr>
          <a:xfrm>
            <a:off x="1408954" y="904241"/>
            <a:ext cx="9289526" cy="894080"/>
          </a:xfrm>
        </p:spPr>
        <p:txBody>
          <a:bodyPr/>
          <a:lstStyle/>
          <a:p>
            <a:pPr algn="ctr"/>
            <a:r>
              <a:rPr lang="es-ES" sz="3000" b="1" i="0" u="none" strike="noStrike" baseline="0" dirty="0">
                <a:solidFill>
                  <a:schemeClr val="bg1"/>
                </a:solidFill>
                <a:latin typeface="Arial" panose="020B0604020202020204" pitchFamily="34" charset="0"/>
                <a:cs typeface="Arial" panose="020B0604020202020204" pitchFamily="34" charset="0"/>
              </a:rPr>
              <a:t>OBLIGACIÓN GENÉRICA SOBRE EL USO DEL LENGUAJE A LO LARGO DE LA SENTENCIA</a:t>
            </a:r>
            <a:endParaRPr lang="es-MX" sz="3000" b="1" dirty="0">
              <a:solidFill>
                <a:schemeClr val="bg1"/>
              </a:solidFill>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C7E9892C-F5B2-4FD1-A500-2EFD2851DB16}"/>
              </a:ext>
            </a:extLst>
          </p:cNvPr>
          <p:cNvSpPr>
            <a:spLocks noGrp="1"/>
          </p:cNvSpPr>
          <p:nvPr>
            <p:ph idx="1"/>
          </p:nvPr>
        </p:nvSpPr>
        <p:spPr>
          <a:xfrm>
            <a:off x="528320" y="2428240"/>
            <a:ext cx="11216640" cy="4043680"/>
          </a:xfrm>
        </p:spPr>
        <p:txBody>
          <a:bodyPr>
            <a:noAutofit/>
          </a:bodyPr>
          <a:lstStyle/>
          <a:p>
            <a:pPr algn="just"/>
            <a:r>
              <a:rPr lang="es-ES" sz="2000" i="0" u="none" strike="noStrike" baseline="0" dirty="0">
                <a:solidFill>
                  <a:srgbClr val="000000"/>
                </a:solidFill>
                <a:latin typeface="Arial" panose="020B0604020202020204" pitchFamily="34" charset="0"/>
                <a:cs typeface="Arial" panose="020B0604020202020204" pitchFamily="34" charset="0"/>
              </a:rPr>
              <a:t>Este elemento se revela como un deber indispensable al momento de juzgar con perspectiva de género, debido a su fuerte potencial simbólico y a su capacidad para traducirse en una herramienta adicional para lograr la igualdad, o bien, en una vía para discriminar y perpetuar el orden social de género, cuando no satisface ciertas características como ser incluyente, no sexista, desprovisto de estereotipos de género y sin carácter </a:t>
            </a:r>
            <a:r>
              <a:rPr lang="es-ES" sz="2000" i="0" u="none" strike="noStrike" baseline="0" dirty="0" err="1">
                <a:solidFill>
                  <a:srgbClr val="000000"/>
                </a:solidFill>
                <a:latin typeface="Arial" panose="020B0604020202020204" pitchFamily="34" charset="0"/>
                <a:cs typeface="Arial" panose="020B0604020202020204" pitchFamily="34" charset="0"/>
              </a:rPr>
              <a:t>revictimizante</a:t>
            </a:r>
            <a:r>
              <a:rPr lang="es-ES" sz="2000" dirty="0">
                <a:solidFill>
                  <a:srgbClr val="000000"/>
                </a:solidFill>
                <a:latin typeface="Arial" panose="020B0604020202020204" pitchFamily="34" charset="0"/>
                <a:cs typeface="Arial" panose="020B0604020202020204" pitchFamily="34" charset="0"/>
              </a:rPr>
              <a:t>. </a:t>
            </a:r>
          </a:p>
          <a:p>
            <a:pPr algn="just"/>
            <a:r>
              <a:rPr lang="es-ES" sz="2000" dirty="0">
                <a:solidFill>
                  <a:srgbClr val="000000"/>
                </a:solidFill>
                <a:latin typeface="Arial" panose="020B0604020202020204" pitchFamily="34" charset="0"/>
                <a:cs typeface="Arial" panose="020B0604020202020204" pitchFamily="34" charset="0"/>
              </a:rPr>
              <a:t>La</a:t>
            </a:r>
            <a:r>
              <a:rPr lang="es-ES" sz="2000" i="0" u="none" strike="noStrike" baseline="0" dirty="0">
                <a:solidFill>
                  <a:srgbClr val="000000"/>
                </a:solidFill>
                <a:latin typeface="Arial" panose="020B0604020202020204" pitchFamily="34" charset="0"/>
                <a:cs typeface="Arial" panose="020B0604020202020204" pitchFamily="34" charset="0"/>
              </a:rPr>
              <a:t> SCJN ha sido puntual en señalar que, dentro de los deberes que impone a las personas impartidoras de justicia la obligación de juzgar con perspectiva de género, está precisamente la exigencia de:</a:t>
            </a:r>
          </a:p>
          <a:p>
            <a:pPr marL="0" indent="0" algn="just">
              <a:buNone/>
            </a:pPr>
            <a:r>
              <a:rPr lang="es-ES" sz="2000" b="1" i="0" u="none" strike="noStrike" baseline="0" dirty="0">
                <a:solidFill>
                  <a:srgbClr val="000000"/>
                </a:solidFill>
                <a:latin typeface="Arial" panose="020B0604020202020204" pitchFamily="34" charset="0"/>
                <a:cs typeface="Arial" panose="020B0604020202020204" pitchFamily="34" charset="0"/>
              </a:rPr>
              <a:t>(i) </a:t>
            </a:r>
            <a:r>
              <a:rPr lang="es-ES" sz="2000" i="0" u="none" strike="noStrike" baseline="0" dirty="0">
                <a:solidFill>
                  <a:srgbClr val="000000"/>
                </a:solidFill>
                <a:latin typeface="Arial" panose="020B0604020202020204" pitchFamily="34" charset="0"/>
                <a:cs typeface="Arial" panose="020B0604020202020204" pitchFamily="34" charset="0"/>
              </a:rPr>
              <a:t>argumentar y hacerse cargo de las desigualdades detectadas en la controversia, usando un lenguaje incluyente y no </a:t>
            </a:r>
            <a:r>
              <a:rPr lang="es-ES" sz="2000" i="0" u="none" strike="noStrike" baseline="0" dirty="0" err="1">
                <a:solidFill>
                  <a:srgbClr val="000000"/>
                </a:solidFill>
                <a:latin typeface="Arial" panose="020B0604020202020204" pitchFamily="34" charset="0"/>
                <a:cs typeface="Arial" panose="020B0604020202020204" pitchFamily="34" charset="0"/>
              </a:rPr>
              <a:t>invisibilizador</a:t>
            </a:r>
            <a:r>
              <a:rPr lang="es-ES" sz="2000" i="0" u="none" strike="noStrike" baseline="0" dirty="0">
                <a:solidFill>
                  <a:srgbClr val="000000"/>
                </a:solidFill>
                <a:latin typeface="Arial" panose="020B0604020202020204" pitchFamily="34" charset="0"/>
                <a:cs typeface="Arial" panose="020B0604020202020204" pitchFamily="34" charset="0"/>
              </a:rPr>
              <a:t>; y </a:t>
            </a:r>
          </a:p>
          <a:p>
            <a:pPr marL="0" indent="0" algn="just">
              <a:buNone/>
            </a:pPr>
            <a:r>
              <a:rPr lang="es-ES" sz="2000" b="1" i="0" u="none" strike="noStrike" baseline="0" dirty="0">
                <a:solidFill>
                  <a:srgbClr val="000000"/>
                </a:solidFill>
                <a:latin typeface="Arial" panose="020B0604020202020204" pitchFamily="34" charset="0"/>
                <a:cs typeface="Arial" panose="020B0604020202020204" pitchFamily="34" charset="0"/>
              </a:rPr>
              <a:t>(</a:t>
            </a:r>
            <a:r>
              <a:rPr lang="es-ES" sz="2000" b="1" i="0" u="none" strike="noStrike" baseline="0" dirty="0" err="1">
                <a:solidFill>
                  <a:srgbClr val="000000"/>
                </a:solidFill>
                <a:latin typeface="Arial" panose="020B0604020202020204" pitchFamily="34" charset="0"/>
                <a:cs typeface="Arial" panose="020B0604020202020204" pitchFamily="34" charset="0"/>
              </a:rPr>
              <a:t>ii</a:t>
            </a:r>
            <a:r>
              <a:rPr lang="es-ES" sz="2000" b="1" i="0" u="none" strike="noStrike" baseline="0" dirty="0">
                <a:solidFill>
                  <a:srgbClr val="000000"/>
                </a:solidFill>
                <a:latin typeface="Arial" panose="020B0604020202020204" pitchFamily="34" charset="0"/>
                <a:cs typeface="Arial" panose="020B0604020202020204" pitchFamily="34" charset="0"/>
              </a:rPr>
              <a:t>) </a:t>
            </a:r>
            <a:r>
              <a:rPr lang="es-ES" sz="2000" i="0" u="none" strike="noStrike" baseline="0" dirty="0">
                <a:solidFill>
                  <a:srgbClr val="000000"/>
                </a:solidFill>
                <a:latin typeface="Arial" panose="020B0604020202020204" pitchFamily="34" charset="0"/>
                <a:cs typeface="Arial" panose="020B0604020202020204" pitchFamily="34" charset="0"/>
              </a:rPr>
              <a:t>evitar el uso de consideraciones basadas en estereotipos o prejuicios por cuestiones de género.</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4498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FB39C0-1C3E-4DAF-8265-C5B54D410174}"/>
              </a:ext>
            </a:extLst>
          </p:cNvPr>
          <p:cNvSpPr>
            <a:spLocks noGrp="1"/>
          </p:cNvSpPr>
          <p:nvPr>
            <p:ph type="title"/>
          </p:nvPr>
        </p:nvSpPr>
        <p:spPr>
          <a:xfrm>
            <a:off x="1490234" y="958080"/>
            <a:ext cx="8954246" cy="931680"/>
          </a:xfrm>
        </p:spPr>
        <p:txBody>
          <a:bodyPr/>
          <a:lstStyle/>
          <a:p>
            <a:pPr algn="ctr"/>
            <a:r>
              <a:rPr lang="es-ES" sz="3000" b="1" u="none" strike="noStrike" baseline="0" dirty="0">
                <a:solidFill>
                  <a:schemeClr val="bg1"/>
                </a:solidFill>
                <a:latin typeface="Arial" panose="020B0604020202020204" pitchFamily="34" charset="0"/>
                <a:cs typeface="Arial" panose="020B0604020202020204" pitchFamily="34" charset="0"/>
              </a:rPr>
              <a:t>USO DE LENGUAJE INCLUYENTE O INCLUSIVO</a:t>
            </a:r>
            <a:endParaRPr lang="es-MX" sz="3000" dirty="0">
              <a:solidFill>
                <a:schemeClr val="bg1"/>
              </a:solidFill>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97F24347-AF0B-4878-84DD-F59C8EC1CD5F}"/>
              </a:ext>
            </a:extLst>
          </p:cNvPr>
          <p:cNvSpPr>
            <a:spLocks noGrp="1"/>
          </p:cNvSpPr>
          <p:nvPr>
            <p:ph idx="1"/>
          </p:nvPr>
        </p:nvSpPr>
        <p:spPr>
          <a:xfrm>
            <a:off x="518160" y="2306320"/>
            <a:ext cx="11236960" cy="4236720"/>
          </a:xfrm>
        </p:spPr>
        <p:txBody>
          <a:bodyPr>
            <a:noAutofit/>
          </a:bodyPr>
          <a:lstStyle/>
          <a:p>
            <a:pPr algn="just"/>
            <a:r>
              <a:rPr lang="es-ES" sz="2200" dirty="0">
                <a:solidFill>
                  <a:srgbClr val="000000"/>
                </a:solidFill>
                <a:latin typeface="Arial" panose="020B0604020202020204" pitchFamily="34" charset="0"/>
                <a:cs typeface="Arial" panose="020B0604020202020204" pitchFamily="34" charset="0"/>
              </a:rPr>
              <a:t>N</a:t>
            </a:r>
            <a:r>
              <a:rPr lang="es-ES" sz="2200" i="0" u="none" strike="noStrike" baseline="0" dirty="0">
                <a:solidFill>
                  <a:srgbClr val="000000"/>
                </a:solidFill>
                <a:latin typeface="Arial" panose="020B0604020202020204" pitchFamily="34" charset="0"/>
                <a:cs typeface="Arial" panose="020B0604020202020204" pitchFamily="34" charset="0"/>
              </a:rPr>
              <a:t>o existen reglas rígidas para el uso de lenguaje no sexista e incluyente. Sin embargo, esta labor no sólo se cumple con cambiar los artículos o duplicar los sustantivos, sino que quien usa el lenguaje debe cuestionarse si las palabras o frases empleadas excluyen o invisibilizan a un grupo de personas o si perpetúan situaciones de desigualdad.</a:t>
            </a:r>
          </a:p>
          <a:p>
            <a:pPr algn="just"/>
            <a:r>
              <a:rPr lang="es-ES" sz="2200" dirty="0">
                <a:solidFill>
                  <a:srgbClr val="000000"/>
                </a:solidFill>
                <a:latin typeface="Arial" panose="020B0604020202020204" pitchFamily="34" charset="0"/>
                <a:cs typeface="Arial" panose="020B0604020202020204" pitchFamily="34" charset="0"/>
              </a:rPr>
              <a:t>E</a:t>
            </a:r>
            <a:r>
              <a:rPr lang="es-ES" sz="2200" i="0" u="none" strike="noStrike" baseline="0" dirty="0">
                <a:solidFill>
                  <a:srgbClr val="000000"/>
                </a:solidFill>
                <a:latin typeface="Arial" panose="020B0604020202020204" pitchFamily="34" charset="0"/>
                <a:cs typeface="Arial" panose="020B0604020202020204" pitchFamily="34" charset="0"/>
              </a:rPr>
              <a:t>l lenguaje debe ser neutral, lo cual no debe entenderse como sinónimo del uso de sustantivos masculinos para hacer referencia a grupos mixtos en los que existen tanto hombres como mujeres. </a:t>
            </a:r>
          </a:p>
          <a:p>
            <a:pPr algn="just"/>
            <a:r>
              <a:rPr lang="es-ES" sz="2200" dirty="0">
                <a:solidFill>
                  <a:schemeClr val="tx1"/>
                </a:solidFill>
                <a:latin typeface="Arial" panose="020B0604020202020204" pitchFamily="34" charset="0"/>
                <a:cs typeface="Arial" panose="020B0604020202020204" pitchFamily="34" charset="0"/>
              </a:rPr>
              <a:t>Cuando se resuelve un asunto es necesario referirse a las partes con términos neutros y nombrarlas de acuerdo con su género, es decir “la quejosa”, “la parte actora”, “las personas demandadas”, etcétera. Asimismo, la incorporación de sustantivos neutrales y abstractos ayudará a evitar problemas de representación. </a:t>
            </a:r>
            <a:endParaRPr lang="es-ES" sz="2200" i="0" u="none" strike="noStrike" baseline="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2751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EF1BA9-2161-4873-8AB2-551415BD67C8}"/>
              </a:ext>
            </a:extLst>
          </p:cNvPr>
          <p:cNvSpPr>
            <a:spLocks noGrp="1"/>
          </p:cNvSpPr>
          <p:nvPr>
            <p:ph type="title"/>
          </p:nvPr>
        </p:nvSpPr>
        <p:spPr>
          <a:xfrm>
            <a:off x="985520" y="943188"/>
            <a:ext cx="9580880" cy="865291"/>
          </a:xfrm>
        </p:spPr>
        <p:txBody>
          <a:bodyPr/>
          <a:lstStyle/>
          <a:p>
            <a:pPr algn="ctr"/>
            <a:r>
              <a:rPr lang="es-ES" sz="3000" b="1" u="none" strike="noStrike" baseline="0" dirty="0">
                <a:solidFill>
                  <a:schemeClr val="bg1"/>
                </a:solidFill>
                <a:latin typeface="Arial" panose="020B0604020202020204" pitchFamily="34" charset="0"/>
                <a:cs typeface="Arial" panose="020B0604020202020204" pitchFamily="34" charset="0"/>
              </a:rPr>
              <a:t>USO DE LENGUAJE INCLUYENTE O INCLUSIVO</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513051CE-7298-45BC-83D4-6AEA3788D607}"/>
              </a:ext>
            </a:extLst>
          </p:cNvPr>
          <p:cNvSpPr>
            <a:spLocks noGrp="1"/>
          </p:cNvSpPr>
          <p:nvPr>
            <p:ph idx="1"/>
          </p:nvPr>
        </p:nvSpPr>
        <p:spPr>
          <a:xfrm>
            <a:off x="497840" y="2603500"/>
            <a:ext cx="11115040" cy="4051300"/>
          </a:xfrm>
        </p:spPr>
        <p:txBody>
          <a:bodyPr>
            <a:normAutofit/>
          </a:bodyPr>
          <a:lstStyle/>
          <a:p>
            <a:pPr algn="just"/>
            <a:r>
              <a:rPr lang="es-ES" sz="2000" i="0" u="none" strike="noStrike" baseline="0" dirty="0">
                <a:solidFill>
                  <a:srgbClr val="000000"/>
                </a:solidFill>
                <a:latin typeface="Arial" panose="020B0604020202020204" pitchFamily="34" charset="0"/>
                <a:cs typeface="Arial" panose="020B0604020202020204" pitchFamily="34" charset="0"/>
              </a:rPr>
              <a:t>Antes de referirnos a un grupo de personas de manera masculina, debemos preguntarnos si existe algún sustantivo o fórmula que efectivamente sea neutral. Algunos ejemplos son: (i) la ciudadanía, en lugar de “los ciudadanos”; (</a:t>
            </a:r>
            <a:r>
              <a:rPr lang="es-ES" sz="2000" i="0" u="none" strike="noStrike" baseline="0" dirty="0" err="1">
                <a:solidFill>
                  <a:srgbClr val="000000"/>
                </a:solidFill>
                <a:latin typeface="Arial" panose="020B0604020202020204" pitchFamily="34" charset="0"/>
                <a:cs typeface="Arial" panose="020B0604020202020204" pitchFamily="34" charset="0"/>
              </a:rPr>
              <a:t>ii</a:t>
            </a:r>
            <a:r>
              <a:rPr lang="es-ES" sz="2000" i="0" u="none" strike="noStrike" baseline="0" dirty="0">
                <a:solidFill>
                  <a:srgbClr val="000000"/>
                </a:solidFill>
                <a:latin typeface="Arial" panose="020B0604020202020204" pitchFamily="34" charset="0"/>
                <a:cs typeface="Arial" panose="020B0604020202020204" pitchFamily="34" charset="0"/>
              </a:rPr>
              <a:t>) la niñez o la infancia, en lugar de “los niños”; (</a:t>
            </a:r>
            <a:r>
              <a:rPr lang="es-ES" sz="2000" i="0" u="none" strike="noStrike" baseline="0" dirty="0" err="1">
                <a:solidFill>
                  <a:srgbClr val="000000"/>
                </a:solidFill>
                <a:latin typeface="Arial" panose="020B0604020202020204" pitchFamily="34" charset="0"/>
                <a:cs typeface="Arial" panose="020B0604020202020204" pitchFamily="34" charset="0"/>
              </a:rPr>
              <a:t>iii</a:t>
            </a:r>
            <a:r>
              <a:rPr lang="es-ES" sz="2000" i="0" u="none" strike="noStrike" baseline="0" dirty="0">
                <a:solidFill>
                  <a:srgbClr val="000000"/>
                </a:solidFill>
                <a:latin typeface="Arial" panose="020B0604020202020204" pitchFamily="34" charset="0"/>
                <a:cs typeface="Arial" panose="020B0604020202020204" pitchFamily="34" charset="0"/>
              </a:rPr>
              <a:t>) la juventud, en lugar de “los jóvenes”; (</a:t>
            </a:r>
            <a:r>
              <a:rPr lang="es-ES" sz="2000" i="0" u="none" strike="noStrike" baseline="0" dirty="0" err="1">
                <a:solidFill>
                  <a:srgbClr val="000000"/>
                </a:solidFill>
                <a:latin typeface="Arial" panose="020B0604020202020204" pitchFamily="34" charset="0"/>
                <a:cs typeface="Arial" panose="020B0604020202020204" pitchFamily="34" charset="0"/>
              </a:rPr>
              <a:t>iv</a:t>
            </a:r>
            <a:r>
              <a:rPr lang="es-ES" sz="2000" i="0" u="none" strike="noStrike" baseline="0" dirty="0">
                <a:solidFill>
                  <a:srgbClr val="000000"/>
                </a:solidFill>
                <a:latin typeface="Arial" panose="020B0604020202020204" pitchFamily="34" charset="0"/>
                <a:cs typeface="Arial" panose="020B0604020202020204" pitchFamily="34" charset="0"/>
              </a:rPr>
              <a:t>) el cuerpo docente, en lugar de “los profesores”; (v) el personal, en lugar de “los trabajadores”; (vi) la persona interesada, en lugar de “el interesado”; (</a:t>
            </a:r>
            <a:r>
              <a:rPr lang="es-ES" sz="2000" i="0" u="none" strike="noStrike" baseline="0" dirty="0" err="1">
                <a:solidFill>
                  <a:srgbClr val="000000"/>
                </a:solidFill>
                <a:latin typeface="Arial" panose="020B0604020202020204" pitchFamily="34" charset="0"/>
                <a:cs typeface="Arial" panose="020B0604020202020204" pitchFamily="34" charset="0"/>
              </a:rPr>
              <a:t>vii</a:t>
            </a:r>
            <a:r>
              <a:rPr lang="es-ES" sz="2000" i="0" u="none" strike="noStrike" baseline="0" dirty="0">
                <a:solidFill>
                  <a:srgbClr val="000000"/>
                </a:solidFill>
                <a:latin typeface="Arial" panose="020B0604020202020204" pitchFamily="34" charset="0"/>
                <a:cs typeface="Arial" panose="020B0604020202020204" pitchFamily="34" charset="0"/>
              </a:rPr>
              <a:t>) representantes de familia, en lugar de “padres de familia”; (</a:t>
            </a:r>
            <a:r>
              <a:rPr lang="es-ES" sz="2000" i="0" u="none" strike="noStrike" baseline="0" dirty="0" err="1">
                <a:solidFill>
                  <a:srgbClr val="000000"/>
                </a:solidFill>
                <a:latin typeface="Arial" panose="020B0604020202020204" pitchFamily="34" charset="0"/>
                <a:cs typeface="Arial" panose="020B0604020202020204" pitchFamily="34" charset="0"/>
              </a:rPr>
              <a:t>viii</a:t>
            </a:r>
            <a:r>
              <a:rPr lang="es-ES" sz="2000" i="0" u="none" strike="noStrike" baseline="0" dirty="0">
                <a:solidFill>
                  <a:srgbClr val="000000"/>
                </a:solidFill>
                <a:latin typeface="Arial" panose="020B0604020202020204" pitchFamily="34" charset="0"/>
                <a:cs typeface="Arial" panose="020B0604020202020204" pitchFamily="34" charset="0"/>
              </a:rPr>
              <a:t>) la humanidad, en lugar de “el hombre”; (</a:t>
            </a:r>
            <a:r>
              <a:rPr lang="es-ES" sz="2000" i="0" u="none" strike="noStrike" baseline="0" dirty="0" err="1">
                <a:solidFill>
                  <a:srgbClr val="000000"/>
                </a:solidFill>
                <a:latin typeface="Arial" panose="020B0604020202020204" pitchFamily="34" charset="0"/>
                <a:cs typeface="Arial" panose="020B0604020202020204" pitchFamily="34" charset="0"/>
              </a:rPr>
              <a:t>ix</a:t>
            </a:r>
            <a:r>
              <a:rPr lang="es-ES" sz="2000" i="0" u="none" strike="noStrike" baseline="0" dirty="0">
                <a:solidFill>
                  <a:srgbClr val="000000"/>
                </a:solidFill>
                <a:latin typeface="Arial" panose="020B0604020202020204" pitchFamily="34" charset="0"/>
                <a:cs typeface="Arial" panose="020B0604020202020204" pitchFamily="34" charset="0"/>
              </a:rPr>
              <a:t>) la gubernatura, en lugar de “el gobernador”, y así sucesivamente.</a:t>
            </a:r>
          </a:p>
          <a:p>
            <a:pPr algn="just"/>
            <a:r>
              <a:rPr lang="es-ES" sz="2000" dirty="0">
                <a:solidFill>
                  <a:srgbClr val="000000"/>
                </a:solidFill>
                <a:latin typeface="Arial" panose="020B0604020202020204" pitchFamily="34" charset="0"/>
                <a:cs typeface="Arial" panose="020B0604020202020204" pitchFamily="34" charset="0"/>
              </a:rPr>
              <a:t>Por otra parte, también deben eliminarse la expresiones que</a:t>
            </a:r>
            <a:r>
              <a:rPr lang="es-ES" sz="2000" i="0" u="none" strike="noStrike" baseline="0" dirty="0">
                <a:solidFill>
                  <a:srgbClr val="000000"/>
                </a:solidFill>
                <a:latin typeface="Arial" panose="020B0604020202020204" pitchFamily="34" charset="0"/>
                <a:cs typeface="Arial" panose="020B0604020202020204" pitchFamily="34" charset="0"/>
              </a:rPr>
              <a:t> hacen referencia a las mujeres en términos de subordinación y desvalorización, como “propiedad de” o con diminutivos. A diferencia de los hombres, a las mujeres se les suelen eliminar los nombres, apellidos y profesiones, o definir si se les llama señoras o señoritas con base en su estado civil. </a:t>
            </a:r>
            <a:endParaRPr lang="es-MX"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8483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AB3117-E113-40A3-BF06-A39908246F1C}"/>
              </a:ext>
            </a:extLst>
          </p:cNvPr>
          <p:cNvSpPr>
            <a:spLocks noGrp="1"/>
          </p:cNvSpPr>
          <p:nvPr>
            <p:ph type="title"/>
          </p:nvPr>
        </p:nvSpPr>
        <p:spPr>
          <a:xfrm>
            <a:off x="1178560" y="1110480"/>
            <a:ext cx="9509760" cy="728480"/>
          </a:xfrm>
        </p:spPr>
        <p:txBody>
          <a:bodyPr/>
          <a:lstStyle/>
          <a:p>
            <a:pPr algn="ctr"/>
            <a:r>
              <a:rPr lang="es-ES" sz="3000" b="1" u="none" strike="noStrike" baseline="0" dirty="0">
                <a:solidFill>
                  <a:schemeClr val="bg1"/>
                </a:solidFill>
                <a:latin typeface="Arial" panose="020B0604020202020204" pitchFamily="34" charset="0"/>
                <a:cs typeface="Arial" panose="020B0604020202020204" pitchFamily="34" charset="0"/>
              </a:rPr>
              <a:t>USO DE LENGUAJE INCLUYENTE O INCLUSIVO</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1F1377EF-3E27-443E-A1C6-8ECFBA74B613}"/>
              </a:ext>
            </a:extLst>
          </p:cNvPr>
          <p:cNvSpPr>
            <a:spLocks noGrp="1"/>
          </p:cNvSpPr>
          <p:nvPr>
            <p:ph idx="1"/>
          </p:nvPr>
        </p:nvSpPr>
        <p:spPr>
          <a:xfrm>
            <a:off x="492760" y="2397760"/>
            <a:ext cx="11160760" cy="4338320"/>
          </a:xfrm>
        </p:spPr>
        <p:txBody>
          <a:bodyPr>
            <a:normAutofit lnSpcReduction="10000"/>
          </a:bodyPr>
          <a:lstStyle/>
          <a:p>
            <a:pPr algn="just"/>
            <a:r>
              <a:rPr lang="es-ES" sz="2000" dirty="0">
                <a:solidFill>
                  <a:srgbClr val="000000"/>
                </a:solidFill>
                <a:latin typeface="Arial" panose="020B0604020202020204" pitchFamily="34" charset="0"/>
                <a:cs typeface="Arial" panose="020B0604020202020204" pitchFamily="34" charset="0"/>
              </a:rPr>
              <a:t>E</a:t>
            </a:r>
            <a:r>
              <a:rPr lang="es-ES" sz="2000" i="0" u="none" strike="noStrike" baseline="0" dirty="0">
                <a:solidFill>
                  <a:srgbClr val="000000"/>
                </a:solidFill>
                <a:latin typeface="Arial" panose="020B0604020202020204" pitchFamily="34" charset="0"/>
                <a:cs typeface="Arial" panose="020B0604020202020204" pitchFamily="34" charset="0"/>
              </a:rPr>
              <a:t>ntre los términos que deben sustituirse al referirse a las personas que integran algunos grupos podemos encontrar: persona con discapacidad, en lugar de “discapacitada o discapacitado” o “persona con capacidades diferentes”; persona indígena o perteneciente a una comunidad indígena, en lugar de “minoría étnica” o “autóctona”; trabajadora o trabajador del hogar, en lugar de “mi muchacha”, “sirvienta” o “chacha”; persona con VIH, en lugar de “sidoso/a”; mujeres, en lugar de “viejas”; afromexi</a:t>
            </a:r>
            <a:r>
              <a:rPr lang="es-MX" sz="2000" i="0" u="none" strike="noStrike" baseline="0" dirty="0">
                <a:solidFill>
                  <a:srgbClr val="000000"/>
                </a:solidFill>
                <a:latin typeface="Arial" panose="020B0604020202020204" pitchFamily="34" charset="0"/>
                <a:cs typeface="Arial" panose="020B0604020202020204" pitchFamily="34" charset="0"/>
              </a:rPr>
              <a:t>canas/os o afrodescendientes, en lugar de “negritos” o “personas de color”, por citar algunos.</a:t>
            </a:r>
          </a:p>
          <a:p>
            <a:pPr algn="just"/>
            <a:r>
              <a:rPr kumimoji="0" lang="es-ES" sz="200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En la acción de inconstitucionalidad 40/2018, resuelta por el Pleno de la SCJN, se determinó que el texto del artículo 73, fracción I, de la Ley de Seguridad y Servicios Sociales para los Servidores Públicos del Estado de Aguascalientes, al usar alternativamente el género masculino y femenino, excluía de los beneficios de seguridad social a las personas del mismo sexo que viven en matrimonio o concubinato con base en su orientación sexual.  Si en este caso la norma hubiese sido redactada con lenguaje neutro, haciendo referencia a “personas” y no a “mujeres” y “hombres”, no se hubiese determinado que era contraria a la Constitución.</a:t>
            </a:r>
          </a:p>
          <a:p>
            <a:pPr algn="just"/>
            <a:endParaRPr lang="es-MX" sz="1800" b="0" i="0" u="none" strike="noStrike" baseline="0" dirty="0">
              <a:solidFill>
                <a:srgbClr val="000000"/>
              </a:solidFill>
              <a:latin typeface="ITC Berkeley Oldstyle Std Bk"/>
            </a:endParaRPr>
          </a:p>
          <a:p>
            <a:pPr algn="just"/>
            <a:endParaRPr lang="es-ES" sz="1800" b="0" i="0" u="none" strike="noStrike" baseline="0" dirty="0">
              <a:solidFill>
                <a:srgbClr val="000000"/>
              </a:solidFill>
              <a:latin typeface="ITC Berkeley Oldstyle Std Bk"/>
            </a:endParaRPr>
          </a:p>
          <a:p>
            <a:pPr algn="just"/>
            <a:endParaRPr lang="es-MX" sz="1800" b="0" i="0" u="none" strike="noStrike" baseline="0" dirty="0">
              <a:solidFill>
                <a:srgbClr val="000000"/>
              </a:solidFill>
              <a:latin typeface="ITC Berkeley Oldstyle Std Bk"/>
            </a:endParaRPr>
          </a:p>
          <a:p>
            <a:pPr algn="just"/>
            <a:endParaRPr lang="es-MX" sz="1800" b="0" i="0" u="none" strike="noStrike" baseline="0" dirty="0">
              <a:solidFill>
                <a:srgbClr val="000000"/>
              </a:solidFill>
              <a:latin typeface="ITC Berkeley Oldstyle Std Bk"/>
            </a:endParaRPr>
          </a:p>
          <a:p>
            <a:endParaRPr kumimoji="0" lang="es-MX" sz="18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endParaRPr>
          </a:p>
          <a:p>
            <a:endParaRPr lang="es-MX" dirty="0"/>
          </a:p>
        </p:txBody>
      </p:sp>
    </p:spTree>
    <p:extLst>
      <p:ext uri="{BB962C8B-B14F-4D97-AF65-F5344CB8AC3E}">
        <p14:creationId xmlns:p14="http://schemas.microsoft.com/office/powerpoint/2010/main" val="2773406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13535FD-4B1A-48CA-A15E-A986DA33DBB7}"/>
              </a:ext>
            </a:extLst>
          </p:cNvPr>
          <p:cNvSpPr>
            <a:spLocks noGrp="1"/>
          </p:cNvSpPr>
          <p:nvPr>
            <p:ph type="title"/>
          </p:nvPr>
        </p:nvSpPr>
        <p:spPr/>
        <p:txBody>
          <a:bodyPr/>
          <a:lstStyle/>
          <a:p>
            <a:pPr algn="ctr"/>
            <a:r>
              <a:rPr lang="es-ES" sz="3000" b="1" dirty="0">
                <a:latin typeface="Arial" panose="020B0604020202020204" pitchFamily="34" charset="0"/>
                <a:cs typeface="Arial" panose="020B0604020202020204" pitchFamily="34" charset="0"/>
              </a:rPr>
              <a:t>CRITERIOS SCJN </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C37A8D29-AE8E-47A3-883B-4348F01B5B40}"/>
              </a:ext>
            </a:extLst>
          </p:cNvPr>
          <p:cNvSpPr>
            <a:spLocks noGrp="1"/>
          </p:cNvSpPr>
          <p:nvPr>
            <p:ph idx="1"/>
          </p:nvPr>
        </p:nvSpPr>
        <p:spPr>
          <a:xfrm>
            <a:off x="568960" y="2225040"/>
            <a:ext cx="11094720" cy="4409440"/>
          </a:xfrm>
        </p:spPr>
        <p:txBody>
          <a:bodyPr>
            <a:normAutofit fontScale="92500" lnSpcReduction="20000"/>
          </a:bodyPr>
          <a:lstStyle/>
          <a:p>
            <a:endParaRPr lang="es-ES" b="1" i="0" dirty="0">
              <a:solidFill>
                <a:srgbClr val="212529"/>
              </a:solidFill>
              <a:effectLst/>
              <a:latin typeface="Arial" panose="020B0604020202020204" pitchFamily="34" charset="0"/>
              <a:cs typeface="Arial" panose="020B0604020202020204" pitchFamily="34" charset="0"/>
            </a:endParaRPr>
          </a:p>
          <a:p>
            <a:pPr algn="just"/>
            <a:r>
              <a:rPr lang="es-ES" b="1" i="1" dirty="0">
                <a:solidFill>
                  <a:srgbClr val="212529"/>
                </a:solidFill>
                <a:effectLst/>
                <a:latin typeface="Arial" panose="020B0604020202020204" pitchFamily="34" charset="0"/>
                <a:cs typeface="Arial" panose="020B0604020202020204" pitchFamily="34" charset="0"/>
              </a:rPr>
              <a:t>“IMPARTICIÓN DE JUSTICIA CON PERSPECTIVA DE GÉNERO. OBLIGACIONES QUE DEBE CUMPLIR EL ESTADO MEXICANO EN LA MATERIA”.</a:t>
            </a:r>
            <a:r>
              <a:rPr lang="es-MX" b="1" i="1" dirty="0">
                <a:solidFill>
                  <a:srgbClr val="212529"/>
                </a:solidFill>
                <a:effectLst/>
                <a:latin typeface="Arial" panose="020B0604020202020204" pitchFamily="34" charset="0"/>
                <a:cs typeface="Arial" panose="020B0604020202020204" pitchFamily="34" charset="0"/>
              </a:rPr>
              <a:t> </a:t>
            </a:r>
            <a:r>
              <a:rPr lang="es-MX" b="0" i="0" dirty="0">
                <a:solidFill>
                  <a:srgbClr val="212529"/>
                </a:solidFill>
                <a:effectLst/>
                <a:latin typeface="Arial" panose="020B0604020202020204" pitchFamily="34" charset="0"/>
                <a:cs typeface="Arial" panose="020B0604020202020204" pitchFamily="34" charset="0"/>
              </a:rPr>
              <a:t>P. XX/2015 (10a.)</a:t>
            </a:r>
          </a:p>
          <a:p>
            <a:pPr algn="just"/>
            <a:r>
              <a:rPr lang="es-ES" b="1" i="1" dirty="0">
                <a:solidFill>
                  <a:srgbClr val="212529"/>
                </a:solidFill>
                <a:effectLst/>
                <a:latin typeface="Arial" panose="020B0604020202020204" pitchFamily="34" charset="0"/>
                <a:cs typeface="Arial" panose="020B0604020202020204" pitchFamily="34" charset="0"/>
              </a:rPr>
              <a:t>“PERSPECTIVA DE GÉNERO EN LA ADMINISTRACIÓN DE JUSTICIA. SU SIGNIFICADO Y ALCANCES”. </a:t>
            </a:r>
            <a:r>
              <a:rPr lang="es-MX" b="0" i="0" dirty="0">
                <a:solidFill>
                  <a:srgbClr val="212529"/>
                </a:solidFill>
                <a:effectLst/>
                <a:latin typeface="Arial" panose="020B0604020202020204" pitchFamily="34" charset="0"/>
                <a:cs typeface="Arial" panose="020B0604020202020204" pitchFamily="34" charset="0"/>
              </a:rPr>
              <a:t>1a. XXIII/2014 (10a.)</a:t>
            </a:r>
          </a:p>
          <a:p>
            <a:pPr algn="just"/>
            <a:r>
              <a:rPr lang="es-ES" b="1" i="1" dirty="0">
                <a:solidFill>
                  <a:srgbClr val="212529"/>
                </a:solidFill>
                <a:effectLst/>
                <a:latin typeface="Arial" panose="020B0604020202020204" pitchFamily="34" charset="0"/>
                <a:cs typeface="Arial" panose="020B0604020202020204" pitchFamily="34" charset="0"/>
              </a:rPr>
              <a:t>“PERSPECTIVA DE GÉNERO. FORMA EN LA QUE EL JUZGADOR DEBE APLICAR ESTA DOCTRINA AL DICTAR LAS MEDIDAS DE REPARACIÓN”. </a:t>
            </a:r>
            <a:r>
              <a:rPr lang="es-MX" b="0" i="0" dirty="0">
                <a:solidFill>
                  <a:srgbClr val="212529"/>
                </a:solidFill>
                <a:effectLst/>
                <a:latin typeface="Arial" panose="020B0604020202020204" pitchFamily="34" charset="0"/>
                <a:cs typeface="Arial" panose="020B0604020202020204" pitchFamily="34" charset="0"/>
              </a:rPr>
              <a:t>1a. CXCII/2018 (10a.)</a:t>
            </a:r>
          </a:p>
          <a:p>
            <a:pPr algn="just"/>
            <a:r>
              <a:rPr lang="es-ES" b="1" i="1" dirty="0">
                <a:solidFill>
                  <a:srgbClr val="212529"/>
                </a:solidFill>
                <a:effectLst/>
                <a:latin typeface="Arial" panose="020B0604020202020204" pitchFamily="34" charset="0"/>
                <a:cs typeface="Arial" panose="020B0604020202020204" pitchFamily="34" charset="0"/>
              </a:rPr>
              <a:t>“ACCESO A LA JUSTICIA EN CONDICIONES DE IGUALDAD. TODOS LOS ÓRGANOS JURISDICCIONALES DEL PAÍS DEBEN IMPARTIR JUSTICIA CON PERSPECTIVA DE GÉNERO”. </a:t>
            </a:r>
            <a:r>
              <a:rPr lang="es-MX" b="0" i="0" dirty="0">
                <a:solidFill>
                  <a:srgbClr val="212529"/>
                </a:solidFill>
                <a:effectLst/>
                <a:latin typeface="Arial" panose="020B0604020202020204" pitchFamily="34" charset="0"/>
                <a:cs typeface="Arial" panose="020B0604020202020204" pitchFamily="34" charset="0"/>
              </a:rPr>
              <a:t>1a. XCIX/2014 (10a.)</a:t>
            </a:r>
          </a:p>
          <a:p>
            <a:pPr algn="just"/>
            <a:r>
              <a:rPr lang="es-ES" b="1" i="1" dirty="0">
                <a:solidFill>
                  <a:srgbClr val="212529"/>
                </a:solidFill>
                <a:effectLst/>
                <a:latin typeface="Arial" panose="020B0604020202020204" pitchFamily="34" charset="0"/>
                <a:cs typeface="Arial" panose="020B0604020202020204" pitchFamily="34" charset="0"/>
              </a:rPr>
              <a:t>“JUZGAR CON PERSPECTIVA DE GÉNERO. CONCEPTO, APLICABILIDAD Y METODOLOGÍA PARA CUMPLIR DICHA OBLIGACIÓN”. </a:t>
            </a:r>
            <a:r>
              <a:rPr lang="es-MX" b="1" i="1" dirty="0">
                <a:solidFill>
                  <a:srgbClr val="212529"/>
                </a:solidFill>
                <a:effectLst/>
                <a:latin typeface="Arial" panose="020B0604020202020204" pitchFamily="34" charset="0"/>
                <a:cs typeface="Arial" panose="020B0604020202020204" pitchFamily="34" charset="0"/>
              </a:rPr>
              <a:t> </a:t>
            </a:r>
            <a:r>
              <a:rPr lang="es-MX" b="0" i="0" dirty="0">
                <a:solidFill>
                  <a:srgbClr val="212529"/>
                </a:solidFill>
                <a:effectLst/>
                <a:latin typeface="Arial" panose="020B0604020202020204" pitchFamily="34" charset="0"/>
                <a:cs typeface="Arial" panose="020B0604020202020204" pitchFamily="34" charset="0"/>
              </a:rPr>
              <a:t>1a. XXVII/2017 (10a.)</a:t>
            </a:r>
          </a:p>
          <a:p>
            <a:pPr algn="just"/>
            <a:r>
              <a:rPr lang="es-ES" b="1" i="1" dirty="0">
                <a:solidFill>
                  <a:srgbClr val="212529"/>
                </a:solidFill>
                <a:effectLst/>
                <a:latin typeface="Arial" panose="020B0604020202020204" pitchFamily="34" charset="0"/>
                <a:cs typeface="Arial" panose="020B0604020202020204" pitchFamily="34" charset="0"/>
              </a:rPr>
              <a:t>“IMPARTICIÓN DE JUSTICIA CON PERSPECTIVA DE GÉNERO. DEBE APLICARSE ESTE MÉTODO ANALÍTICO EN TODOS LOS CASOS QUE INVOLUCREN RELACIONES ASIMÉTRICAS, PREJUICIOS Y PATRONES ESTEREOTÍPICOS, INDEPENDIENTEMENTE DEL GÉNERO DE LAS PERSONAS INVOLUCRADAS”.  </a:t>
            </a:r>
            <a:r>
              <a:rPr lang="es-MX" b="0" i="0" dirty="0">
                <a:solidFill>
                  <a:srgbClr val="212529"/>
                </a:solidFill>
                <a:effectLst/>
                <a:latin typeface="Arial" panose="020B0604020202020204" pitchFamily="34" charset="0"/>
                <a:cs typeface="Arial" panose="020B0604020202020204" pitchFamily="34" charset="0"/>
              </a:rPr>
              <a:t>1a. LXXIX/2015 (10a.)</a:t>
            </a:r>
            <a:endParaRPr lang="es-ES" b="1" i="0" dirty="0">
              <a:solidFill>
                <a:srgbClr val="212529"/>
              </a:solidFill>
              <a:effectLst/>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2970370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53889E-969C-4C19-8EB2-EED9254D5DAE}"/>
              </a:ext>
            </a:extLst>
          </p:cNvPr>
          <p:cNvSpPr>
            <a:spLocks noGrp="1"/>
          </p:cNvSpPr>
          <p:nvPr>
            <p:ph type="title"/>
          </p:nvPr>
        </p:nvSpPr>
        <p:spPr>
          <a:xfrm>
            <a:off x="1591834" y="904241"/>
            <a:ext cx="8825659" cy="955040"/>
          </a:xfrm>
        </p:spPr>
        <p:txBody>
          <a:bodyPr/>
          <a:lstStyle/>
          <a:p>
            <a:pPr algn="ctr">
              <a:tabLst>
                <a:tab pos="538163" algn="l"/>
              </a:tabLst>
            </a:pPr>
            <a:br>
              <a:rPr kumimoji="0" lang="es-ES" sz="4000" b="1" i="0" u="none" strike="noStrike" kern="1200" cap="none" spc="0" normalizeH="0" baseline="0" noProof="0" dirty="0">
                <a:ln>
                  <a:noFill/>
                </a:ln>
                <a:solidFill>
                  <a:schemeClr val="bg1"/>
                </a:solidFill>
                <a:effectLst/>
                <a:uLnTx/>
                <a:uFillTx/>
                <a:latin typeface="ITC Berkeley Oldstyle Std Bk"/>
                <a:ea typeface="+mn-ea"/>
                <a:cs typeface="+mn-cs"/>
              </a:rPr>
            </a:br>
            <a:r>
              <a:rPr lang="es-ES" sz="4400" b="1" dirty="0">
                <a:solidFill>
                  <a:schemeClr val="bg1"/>
                </a:solidFill>
                <a:latin typeface="ITC Berkeley Oldstyle Std Bk"/>
                <a:ea typeface="+mn-ea"/>
                <a:cs typeface="+mn-cs"/>
              </a:rPr>
              <a:t>CONTACTO</a:t>
            </a:r>
            <a:r>
              <a:rPr kumimoji="0" lang="es-ES" sz="4400" b="1" i="0" u="none" strike="noStrike" kern="1200" cap="none" spc="0" normalizeH="0" baseline="0" noProof="0" dirty="0">
                <a:ln>
                  <a:noFill/>
                </a:ln>
                <a:solidFill>
                  <a:schemeClr val="bg1"/>
                </a:solidFill>
                <a:effectLst/>
                <a:uLnTx/>
                <a:uFillTx/>
                <a:latin typeface="ITC Berkeley Oldstyle Std Bk"/>
                <a:ea typeface="+mn-ea"/>
                <a:cs typeface="+mn-cs"/>
              </a:rPr>
              <a:t> </a:t>
            </a:r>
            <a:br>
              <a:rPr kumimoji="0" lang="es-ES" sz="3600" b="1" i="0" u="none" strike="noStrike" kern="1200" cap="none" spc="0" normalizeH="0" baseline="0" noProof="0" dirty="0">
                <a:ln>
                  <a:noFill/>
                </a:ln>
                <a:solidFill>
                  <a:prstClr val="black">
                    <a:lumMod val="75000"/>
                    <a:lumOff val="25000"/>
                  </a:prstClr>
                </a:solidFill>
                <a:effectLst/>
                <a:uLnTx/>
                <a:uFillTx/>
                <a:latin typeface="ITC Berkeley Oldstyle Std Bk"/>
                <a:ea typeface="+mn-ea"/>
                <a:cs typeface="+mn-cs"/>
              </a:rPr>
            </a:br>
            <a:endParaRPr lang="es-MX" dirty="0">
              <a:latin typeface="ITC Berkeley Oldstyle Std Bk"/>
            </a:endParaRPr>
          </a:p>
        </p:txBody>
      </p:sp>
      <p:sp>
        <p:nvSpPr>
          <p:cNvPr id="3" name="Marcador de contenido 2">
            <a:extLst>
              <a:ext uri="{FF2B5EF4-FFF2-40B4-BE49-F238E27FC236}">
                <a16:creationId xmlns:a16="http://schemas.microsoft.com/office/drawing/2014/main" id="{D3C9CDBC-F1EF-43D5-9155-56FE0CE223EF}"/>
              </a:ext>
            </a:extLst>
          </p:cNvPr>
          <p:cNvSpPr>
            <a:spLocks noGrp="1"/>
          </p:cNvSpPr>
          <p:nvPr>
            <p:ph idx="1"/>
          </p:nvPr>
        </p:nvSpPr>
        <p:spPr>
          <a:xfrm>
            <a:off x="579120" y="2540000"/>
            <a:ext cx="11054080" cy="3850640"/>
          </a:xfrm>
        </p:spPr>
        <p:txBody>
          <a:bodyPr>
            <a:normAutofit/>
          </a:bodyPr>
          <a:lstStyle/>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kumimoji="0" lang="es-ES" sz="3600" b="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kumimoji="0" lang="es-ES" sz="360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Juan Pablo Gómez Fierro</a:t>
            </a:r>
          </a:p>
          <a:p>
            <a:pPr marL="0" marR="0" lvl="0" indent="0" algn="ctr"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endParaRPr lang="es-MX" sz="3600" dirty="0">
              <a:latin typeface="ITC Berkeley Oldstyle Std Bk"/>
            </a:endParaRPr>
          </a:p>
          <a:p>
            <a:pPr marL="0" indent="0" algn="ctr">
              <a:buNone/>
            </a:pPr>
            <a:r>
              <a:rPr kumimoji="0" lang="es-MX" sz="3600" i="0" u="none" strike="noStrike" kern="1200" cap="none" spc="0" normalizeH="0" baseline="0" noProof="0" dirty="0">
                <a:ln>
                  <a:noFill/>
                </a:ln>
                <a:solidFill>
                  <a:prstClr val="black">
                    <a:lumMod val="75000"/>
                    <a:lumOff val="25000"/>
                  </a:prstClr>
                </a:solidFill>
                <a:effectLst/>
                <a:uLnTx/>
                <a:uFillTx/>
                <a:latin typeface="Arial" panose="020B0604020202020204" pitchFamily="34" charset="0"/>
                <a:cs typeface="Arial" panose="020B0604020202020204" pitchFamily="34" charset="0"/>
              </a:rPr>
              <a:t>@</a:t>
            </a:r>
            <a:r>
              <a:rPr lang="es-MX" sz="3600" dirty="0">
                <a:solidFill>
                  <a:prstClr val="black">
                    <a:lumMod val="75000"/>
                    <a:lumOff val="25000"/>
                  </a:prstClr>
                </a:solidFill>
                <a:latin typeface="Arial" panose="020B0604020202020204" pitchFamily="34" charset="0"/>
                <a:cs typeface="Arial" panose="020B0604020202020204" pitchFamily="34" charset="0"/>
              </a:rPr>
              <a:t>JP</a:t>
            </a:r>
            <a:r>
              <a:rPr kumimoji="0" lang="es-MX" sz="3600" i="0" u="none" strike="noStrike" kern="1200" cap="none" spc="0" normalizeH="0" baseline="0" noProof="0" dirty="0" err="1">
                <a:ln>
                  <a:noFill/>
                </a:ln>
                <a:solidFill>
                  <a:prstClr val="black">
                    <a:lumMod val="75000"/>
                    <a:lumOff val="25000"/>
                  </a:prstClr>
                </a:solidFill>
                <a:effectLst/>
                <a:uLnTx/>
                <a:uFillTx/>
                <a:latin typeface="Arial" panose="020B0604020202020204" pitchFamily="34" charset="0"/>
                <a:cs typeface="Arial" panose="020B0604020202020204" pitchFamily="34" charset="0"/>
              </a:rPr>
              <a:t>gomezfierro</a:t>
            </a:r>
            <a:endParaRPr lang="es-MX" sz="3600" dirty="0">
              <a:latin typeface="Arial" panose="020B0604020202020204" pitchFamily="34" charset="0"/>
              <a:cs typeface="Arial" panose="020B0604020202020204" pitchFamily="34" charset="0"/>
            </a:endParaRPr>
          </a:p>
        </p:txBody>
      </p:sp>
      <p:pic>
        <p:nvPicPr>
          <p:cNvPr id="4" name="Imagen 3" descr="Logotipo, Icono&#10;&#10;Descripción generada automáticamente">
            <a:extLst>
              <a:ext uri="{FF2B5EF4-FFF2-40B4-BE49-F238E27FC236}">
                <a16:creationId xmlns:a16="http://schemas.microsoft.com/office/drawing/2014/main" id="{3405B15A-2F9F-4A59-BA96-4AD21D945DC4}"/>
              </a:ext>
            </a:extLst>
          </p:cNvPr>
          <p:cNvPicPr>
            <a:picLocks noChangeAspect="1"/>
          </p:cNvPicPr>
          <p:nvPr/>
        </p:nvPicPr>
        <p:blipFill>
          <a:blip r:embed="rId2"/>
          <a:stretch>
            <a:fillRect/>
          </a:stretch>
        </p:blipFill>
        <p:spPr>
          <a:xfrm>
            <a:off x="2868466" y="4313407"/>
            <a:ext cx="1447312" cy="1447312"/>
          </a:xfrm>
          <a:prstGeom prst="rect">
            <a:avLst/>
          </a:prstGeom>
        </p:spPr>
      </p:pic>
    </p:spTree>
    <p:extLst>
      <p:ext uri="{BB962C8B-B14F-4D97-AF65-F5344CB8AC3E}">
        <p14:creationId xmlns:p14="http://schemas.microsoft.com/office/powerpoint/2010/main" val="114056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72CBC2-D5AD-4784-A4D7-33E44FA66509}"/>
              </a:ext>
            </a:extLst>
          </p:cNvPr>
          <p:cNvSpPr>
            <a:spLocks noGrp="1"/>
          </p:cNvSpPr>
          <p:nvPr>
            <p:ph type="title"/>
          </p:nvPr>
        </p:nvSpPr>
        <p:spPr>
          <a:xfrm>
            <a:off x="1835674" y="1069840"/>
            <a:ext cx="8761413" cy="728480"/>
          </a:xfrm>
        </p:spPr>
        <p:txBody>
          <a:bodyPr/>
          <a:lstStyle/>
          <a:p>
            <a:pPr algn="ctr"/>
            <a:r>
              <a:rPr lang="es-ES" sz="3000" b="1" dirty="0">
                <a:latin typeface="Arial" panose="020B0604020202020204" pitchFamily="34" charset="0"/>
                <a:cs typeface="Arial" panose="020B0604020202020204" pitchFamily="34" charset="0"/>
              </a:rPr>
              <a:t>PERSPECTIVA DE GÉNERO.CONCEPTO</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2022A4C5-5763-4BA7-A625-DFCB5E5F92D5}"/>
              </a:ext>
            </a:extLst>
          </p:cNvPr>
          <p:cNvSpPr>
            <a:spLocks noGrp="1"/>
          </p:cNvSpPr>
          <p:nvPr>
            <p:ph idx="1"/>
          </p:nvPr>
        </p:nvSpPr>
        <p:spPr>
          <a:xfrm>
            <a:off x="533400" y="2379980"/>
            <a:ext cx="11125200" cy="4108196"/>
          </a:xfrm>
        </p:spPr>
        <p:txBody>
          <a:bodyPr>
            <a:noAutofit/>
          </a:bodyPr>
          <a:lstStyle/>
          <a:p>
            <a:pPr algn="just"/>
            <a:r>
              <a:rPr lang="es-ES" sz="2200" dirty="0">
                <a:solidFill>
                  <a:srgbClr val="000000"/>
                </a:solidFill>
                <a:latin typeface="Arial" panose="020B0604020202020204" pitchFamily="34" charset="0"/>
                <a:cs typeface="Arial" panose="020B0604020202020204" pitchFamily="34" charset="0"/>
              </a:rPr>
              <a:t>De conformidad con el Protocolo para Juzgar con Perspectiva de Género publicado por la Suprema Corte de Justicia de la Nación, la </a:t>
            </a:r>
            <a:r>
              <a:rPr lang="es-ES" sz="2200" i="1" dirty="0">
                <a:solidFill>
                  <a:srgbClr val="000000"/>
                </a:solidFill>
                <a:latin typeface="Arial" panose="020B0604020202020204" pitchFamily="34" charset="0"/>
                <a:cs typeface="Arial" panose="020B0604020202020204" pitchFamily="34" charset="0"/>
              </a:rPr>
              <a:t>perspectiva de género es un método que busca modificar la forma en que comprendemos el mundo, a partir de la incorporación del género como una categoría de análisis que muestra cómo la diferencia sexual y los significados que se le atribuyen desde lo cultural, impactan la vida de las personas y las relaciones que entablan con su entorno y con el resto de la sociedad.  </a:t>
            </a:r>
          </a:p>
          <a:p>
            <a:pPr algn="just"/>
            <a:r>
              <a:rPr lang="es-ES" sz="2200" dirty="0">
                <a:solidFill>
                  <a:srgbClr val="000000"/>
                </a:solidFill>
                <a:latin typeface="Arial" panose="020B0604020202020204" pitchFamily="34" charset="0"/>
                <a:cs typeface="Arial" panose="020B0604020202020204" pitchFamily="34" charset="0"/>
              </a:rPr>
              <a:t>Este método aplica a todas las áreas del conocimiento y no sólo al Derecho. Sin embargo, su incorporación es relativamente reciente en nuestro sistema jurídico. </a:t>
            </a:r>
          </a:p>
          <a:p>
            <a:pPr algn="just"/>
            <a:r>
              <a:rPr lang="es-ES" sz="2200" dirty="0">
                <a:solidFill>
                  <a:srgbClr val="000000"/>
                </a:solidFill>
                <a:latin typeface="Arial" panose="020B0604020202020204" pitchFamily="34" charset="0"/>
                <a:cs typeface="Arial" panose="020B0604020202020204" pitchFamily="34" charset="0"/>
              </a:rPr>
              <a:t>Hoy, es una herramienta jurídica imprescindible en el ámbito de la administración de justicia al grado que constituye una obligación constitucional a cargo de todas las personas juzgadoras</a:t>
            </a:r>
            <a:r>
              <a:rPr lang="es-ES" sz="2000" dirty="0">
                <a:solidFill>
                  <a:srgbClr val="000000"/>
                </a:solidFill>
                <a:latin typeface="Arial" panose="020B0604020202020204" pitchFamily="34" charset="0"/>
                <a:cs typeface="Arial" panose="020B0604020202020204" pitchFamily="34" charset="0"/>
              </a:rPr>
              <a:t>. </a:t>
            </a:r>
          </a:p>
          <a:p>
            <a:pPr algn="just"/>
            <a:endParaRPr lang="es-MX" sz="2000" dirty="0"/>
          </a:p>
        </p:txBody>
      </p:sp>
    </p:spTree>
    <p:extLst>
      <p:ext uri="{BB962C8B-B14F-4D97-AF65-F5344CB8AC3E}">
        <p14:creationId xmlns:p14="http://schemas.microsoft.com/office/powerpoint/2010/main" val="1078493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6E1144-1C2F-4B3D-B11B-6859FE608E03}"/>
              </a:ext>
            </a:extLst>
          </p:cNvPr>
          <p:cNvSpPr>
            <a:spLocks noGrp="1"/>
          </p:cNvSpPr>
          <p:nvPr>
            <p:ph type="title"/>
          </p:nvPr>
        </p:nvSpPr>
        <p:spPr>
          <a:xfrm>
            <a:off x="1000760" y="1212080"/>
            <a:ext cx="10190480" cy="728480"/>
          </a:xfrm>
        </p:spPr>
        <p:txBody>
          <a:bodyPr/>
          <a:lstStyle/>
          <a:p>
            <a:pPr algn="ctr"/>
            <a:br>
              <a:rPr lang="es-ES" sz="3000" b="1" dirty="0">
                <a:latin typeface="Arial" panose="020B0604020202020204" pitchFamily="34" charset="0"/>
                <a:cs typeface="Arial" panose="020B0604020202020204" pitchFamily="34" charset="0"/>
              </a:rPr>
            </a:br>
            <a:r>
              <a:rPr lang="es-ES" sz="3000" b="1" dirty="0">
                <a:latin typeface="Arial" panose="020B0604020202020204" pitchFamily="34" charset="0"/>
                <a:cs typeface="Arial" panose="020B0604020202020204" pitchFamily="34" charset="0"/>
              </a:rPr>
              <a:t>ANTECEDENTES. SISTEMA DE NACIONES UNIDAS</a:t>
            </a:r>
            <a:br>
              <a:rPr lang="es-ES" b="1" dirty="0"/>
            </a:br>
            <a:endParaRPr lang="es-MX" b="1" dirty="0"/>
          </a:p>
        </p:txBody>
      </p:sp>
      <p:sp>
        <p:nvSpPr>
          <p:cNvPr id="3" name="Marcador de contenido 2">
            <a:extLst>
              <a:ext uri="{FF2B5EF4-FFF2-40B4-BE49-F238E27FC236}">
                <a16:creationId xmlns:a16="http://schemas.microsoft.com/office/drawing/2014/main" id="{13785BC0-5168-416C-B58A-8BCC303B5BEF}"/>
              </a:ext>
            </a:extLst>
          </p:cNvPr>
          <p:cNvSpPr>
            <a:spLocks noGrp="1"/>
          </p:cNvSpPr>
          <p:nvPr>
            <p:ph idx="1"/>
          </p:nvPr>
        </p:nvSpPr>
        <p:spPr>
          <a:xfrm>
            <a:off x="365760" y="2329180"/>
            <a:ext cx="11297920" cy="4224020"/>
          </a:xfrm>
        </p:spPr>
        <p:txBody>
          <a:bodyPr>
            <a:noAutofit/>
          </a:bodyPr>
          <a:lstStyle/>
          <a:p>
            <a:pPr algn="just"/>
            <a:r>
              <a:rPr lang="es-ES" sz="2100" dirty="0">
                <a:solidFill>
                  <a:srgbClr val="000000"/>
                </a:solidFill>
                <a:latin typeface="Arial" panose="020B0604020202020204" pitchFamily="34" charset="0"/>
                <a:cs typeface="Arial" panose="020B0604020202020204" pitchFamily="34" charset="0"/>
              </a:rPr>
              <a:t>En 19</a:t>
            </a:r>
            <a:r>
              <a:rPr lang="es-ES" sz="2100" i="0" u="none" strike="noStrike" baseline="0" dirty="0">
                <a:solidFill>
                  <a:srgbClr val="000000"/>
                </a:solidFill>
                <a:latin typeface="Arial" panose="020B0604020202020204" pitchFamily="34" charset="0"/>
                <a:cs typeface="Arial" panose="020B0604020202020204" pitchFamily="34" charset="0"/>
              </a:rPr>
              <a:t>79 se emitió la Convención sobre la Eliminación de todas las formas de Discriminación contra la </a:t>
            </a:r>
            <a:r>
              <a:rPr lang="es-ES" sz="2100" i="0" u="none" strike="noStrike" baseline="0" dirty="0">
                <a:solidFill>
                  <a:schemeClr val="tx1"/>
                </a:solidFill>
                <a:latin typeface="Arial" panose="020B0604020202020204" pitchFamily="34" charset="0"/>
                <a:cs typeface="Arial" panose="020B0604020202020204" pitchFamily="34" charset="0"/>
              </a:rPr>
              <a:t>Mujer (</a:t>
            </a:r>
            <a:r>
              <a:rPr lang="en-US" sz="2100" dirty="0">
                <a:solidFill>
                  <a:schemeClr val="tx1"/>
                </a:solidFill>
                <a:effectLst/>
                <a:latin typeface="Arial" panose="020B0604020202020204" pitchFamily="34" charset="0"/>
                <a:ea typeface="Batang" panose="02030600000101010101" pitchFamily="18" charset="-127"/>
                <a:cs typeface="Arial" panose="020B0604020202020204" pitchFamily="34" charset="0"/>
              </a:rPr>
              <a:t>Committee on the Elimination of Discrimination against Women </a:t>
            </a:r>
            <a:r>
              <a:rPr lang="es-ES" sz="2100" dirty="0">
                <a:solidFill>
                  <a:srgbClr val="000000"/>
                </a:solidFill>
                <a:latin typeface="Arial" panose="020B0604020202020204" pitchFamily="34" charset="0"/>
                <a:cs typeface="Arial" panose="020B0604020202020204" pitchFamily="34" charset="0"/>
              </a:rPr>
              <a:t>CEDAW, por sus siglas en inglés ). </a:t>
            </a:r>
            <a:r>
              <a:rPr lang="es-ES" sz="2100" i="0" u="none" strike="noStrike" baseline="0" dirty="0">
                <a:solidFill>
                  <a:srgbClr val="000000"/>
                </a:solidFill>
                <a:latin typeface="Arial" panose="020B0604020202020204" pitchFamily="34" charset="0"/>
                <a:cs typeface="Arial" panose="020B0604020202020204" pitchFamily="34" charset="0"/>
              </a:rPr>
              <a:t>Este documento, a diferencia de la Declaración sobre la Eliminación de la Discriminación contra la Mujer, tenía carácter vinculante para los países que lo suscribieron y ratificaron. </a:t>
            </a:r>
          </a:p>
          <a:p>
            <a:pPr algn="just"/>
            <a:r>
              <a:rPr lang="es-ES" sz="2100" dirty="0">
                <a:solidFill>
                  <a:srgbClr val="000000"/>
                </a:solidFill>
                <a:latin typeface="Arial" panose="020B0604020202020204" pitchFamily="34" charset="0"/>
                <a:cs typeface="Arial" panose="020B0604020202020204" pitchFamily="34" charset="0"/>
              </a:rPr>
              <a:t>Este instrumento </a:t>
            </a:r>
            <a:r>
              <a:rPr lang="es-ES" sz="2100" i="0" u="none" strike="noStrike" baseline="0" dirty="0">
                <a:solidFill>
                  <a:srgbClr val="000000"/>
                </a:solidFill>
                <a:latin typeface="Arial" panose="020B0604020202020204" pitchFamily="34" charset="0"/>
                <a:cs typeface="Arial" panose="020B0604020202020204" pitchFamily="34" charset="0"/>
              </a:rPr>
              <a:t>se complementó en 1999 con la aprobación de su Protocolo Facultativo, el cual entró en vigor en México hasta el 3 de mayo de 2002. Mediante este Protocolo el Estado mexicano reconoció la competencia del Comité CEDAW para recibir y considerar los casos que le fueran presentados. </a:t>
            </a:r>
          </a:p>
          <a:p>
            <a:pPr algn="just"/>
            <a:r>
              <a:rPr lang="es-ES" sz="2100" i="0" u="none" strike="noStrike" baseline="0" dirty="0">
                <a:solidFill>
                  <a:srgbClr val="000000"/>
                </a:solidFill>
                <a:latin typeface="Arial" panose="020B0604020202020204" pitchFamily="34" charset="0"/>
                <a:cs typeface="Arial" panose="020B0604020202020204" pitchFamily="34" charset="0"/>
              </a:rPr>
              <a:t>El concepto ‘perspectiva de género’ no se encuentra expreso en la CEDAW, sin embargo, en diversas recomendaciones generales es posible advertir medidas específicas que en la actualidad entendemos inmersas en ese concepto. </a:t>
            </a:r>
            <a:endParaRPr lang="es-MX"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358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8654DBB-5305-4D41-B88E-A0082B4E6594}"/>
              </a:ext>
            </a:extLst>
          </p:cNvPr>
          <p:cNvSpPr>
            <a:spLocks noGrp="1"/>
          </p:cNvSpPr>
          <p:nvPr>
            <p:ph type="title"/>
          </p:nvPr>
        </p:nvSpPr>
        <p:spPr>
          <a:xfrm>
            <a:off x="822960" y="750148"/>
            <a:ext cx="10535920" cy="1180251"/>
          </a:xfrm>
        </p:spPr>
        <p:txBody>
          <a:bodyPr/>
          <a:lstStyle/>
          <a:p>
            <a:pPr algn="ctr"/>
            <a:r>
              <a:rPr lang="es-ES" sz="3000" b="1" dirty="0">
                <a:latin typeface="Arial" panose="020B0604020202020204" pitchFamily="34" charset="0"/>
                <a:cs typeface="Arial" panose="020B0604020202020204" pitchFamily="34" charset="0"/>
              </a:rPr>
              <a:t>ANTECEDENTES. SISTEMA INTERAMERICANO DE DH </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CB98446F-E609-4A06-BE52-ED1DFD78A5AE}"/>
              </a:ext>
            </a:extLst>
          </p:cNvPr>
          <p:cNvSpPr>
            <a:spLocks noGrp="1"/>
          </p:cNvSpPr>
          <p:nvPr>
            <p:ph idx="1"/>
          </p:nvPr>
        </p:nvSpPr>
        <p:spPr>
          <a:xfrm>
            <a:off x="619760" y="2458720"/>
            <a:ext cx="11115040" cy="4013200"/>
          </a:xfrm>
        </p:spPr>
        <p:txBody>
          <a:bodyPr>
            <a:noAutofit/>
          </a:bodyPr>
          <a:lstStyle/>
          <a:p>
            <a:pPr algn="just"/>
            <a:r>
              <a:rPr lang="es-ES" sz="2100" dirty="0">
                <a:solidFill>
                  <a:srgbClr val="000000"/>
                </a:solidFill>
                <a:latin typeface="Arial" panose="020B0604020202020204" pitchFamily="34" charset="0"/>
                <a:cs typeface="Arial" panose="020B0604020202020204" pitchFamily="34" charset="0"/>
              </a:rPr>
              <a:t>E</a:t>
            </a:r>
            <a:r>
              <a:rPr lang="es-ES" sz="2100" i="0" u="none" strike="noStrike" baseline="0" dirty="0">
                <a:solidFill>
                  <a:srgbClr val="000000"/>
                </a:solidFill>
                <a:latin typeface="Arial" panose="020B0604020202020204" pitchFamily="34" charset="0"/>
                <a:cs typeface="Arial" panose="020B0604020202020204" pitchFamily="34" charset="0"/>
              </a:rPr>
              <a:t>l 9 de junio de 1994 se adoptó la Convención Interamericana para Prevenir, Sancionar y Erradicar la Violencia contra la Mujer (también conocida como Convención Belém do Pará), la cual fue ratificada por México en 1998.</a:t>
            </a:r>
          </a:p>
          <a:p>
            <a:pPr algn="just"/>
            <a:r>
              <a:rPr lang="es-ES" sz="2100" dirty="0">
                <a:solidFill>
                  <a:srgbClr val="000000"/>
                </a:solidFill>
                <a:latin typeface="Arial" panose="020B0604020202020204" pitchFamily="34" charset="0"/>
                <a:cs typeface="Arial" panose="020B0604020202020204" pitchFamily="34" charset="0"/>
              </a:rPr>
              <a:t>Aun cuando en la Convención no existe una referencia expresa a la perspectiva de género como método para analizar controversias, en su texto </a:t>
            </a:r>
            <a:r>
              <a:rPr lang="es-ES" sz="2100" i="0" u="none" strike="noStrike" baseline="0" dirty="0">
                <a:solidFill>
                  <a:srgbClr val="000000"/>
                </a:solidFill>
                <a:latin typeface="Arial" panose="020B0604020202020204" pitchFamily="34" charset="0"/>
                <a:cs typeface="Arial" panose="020B0604020202020204" pitchFamily="34" charset="0"/>
              </a:rPr>
              <a:t>se incluyeron obligaciones y medidas dirigidas o enfocadas a la labor jurisdiccional. </a:t>
            </a:r>
          </a:p>
          <a:p>
            <a:pPr algn="just"/>
            <a:r>
              <a:rPr lang="es-ES" sz="2100" dirty="0">
                <a:solidFill>
                  <a:srgbClr val="000000"/>
                </a:solidFill>
                <a:latin typeface="Arial" panose="020B0604020202020204" pitchFamily="34" charset="0"/>
                <a:cs typeface="Arial" panose="020B0604020202020204" pitchFamily="34" charset="0"/>
              </a:rPr>
              <a:t>Una </a:t>
            </a:r>
            <a:r>
              <a:rPr lang="es-ES" sz="2100" i="0" u="none" strike="noStrike" baseline="0" dirty="0">
                <a:solidFill>
                  <a:srgbClr val="000000"/>
                </a:solidFill>
                <a:latin typeface="Arial" panose="020B0604020202020204" pitchFamily="34" charset="0"/>
                <a:cs typeface="Arial" panose="020B0604020202020204" pitchFamily="34" charset="0"/>
              </a:rPr>
              <a:t>fuente adicional son las sentencias de la Corte IDH. </a:t>
            </a:r>
            <a:r>
              <a:rPr lang="es-ES" sz="2100" dirty="0">
                <a:solidFill>
                  <a:srgbClr val="000000"/>
                </a:solidFill>
                <a:latin typeface="Arial" panose="020B0604020202020204" pitchFamily="34" charset="0"/>
                <a:cs typeface="Arial" panose="020B0604020202020204" pitchFamily="34" charset="0"/>
              </a:rPr>
              <a:t>De</a:t>
            </a:r>
            <a:r>
              <a:rPr lang="es-ES" sz="2100" i="0" u="none" strike="noStrike" baseline="0" dirty="0">
                <a:solidFill>
                  <a:srgbClr val="000000"/>
                </a:solidFill>
                <a:latin typeface="Arial" panose="020B0604020202020204" pitchFamily="34" charset="0"/>
                <a:cs typeface="Arial" panose="020B0604020202020204" pitchFamily="34" charset="0"/>
              </a:rPr>
              <a:t> acuerdo con lo resuelto por el Pleno de la SCJN en la contradicción de tesis 293/2011, los criterios jurisprudenciales que emite el tribunal interamericano resultan vinculantes para las juezas y los jueces nacionales, siempre que sean más favorables a la persona, al constituir una extensión de la Convención Americana sobre Derechos Humanos, independientemente de que el Estado mexicano haya sido parte </a:t>
            </a:r>
            <a:r>
              <a:rPr lang="es-ES" sz="2100" dirty="0">
                <a:solidFill>
                  <a:srgbClr val="000000"/>
                </a:solidFill>
                <a:latin typeface="Arial" panose="020B0604020202020204" pitchFamily="34" charset="0"/>
                <a:cs typeface="Arial" panose="020B0604020202020204" pitchFamily="34" charset="0"/>
              </a:rPr>
              <a:t>o no </a:t>
            </a:r>
            <a:r>
              <a:rPr lang="es-ES" sz="2100" i="0" u="none" strike="noStrike" baseline="0" dirty="0">
                <a:solidFill>
                  <a:srgbClr val="000000"/>
                </a:solidFill>
                <a:latin typeface="Arial" panose="020B0604020202020204" pitchFamily="34" charset="0"/>
                <a:cs typeface="Arial" panose="020B0604020202020204" pitchFamily="34" charset="0"/>
              </a:rPr>
              <a:t>en el litigio. </a:t>
            </a:r>
            <a:endParaRPr lang="es-MX"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1299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1E4B33-7854-47BC-878D-6458F0051A70}"/>
              </a:ext>
            </a:extLst>
          </p:cNvPr>
          <p:cNvSpPr>
            <a:spLocks noGrp="1"/>
          </p:cNvSpPr>
          <p:nvPr>
            <p:ph type="title"/>
          </p:nvPr>
        </p:nvSpPr>
        <p:spPr>
          <a:xfrm>
            <a:off x="1561354" y="892388"/>
            <a:ext cx="9502886" cy="987211"/>
          </a:xfrm>
        </p:spPr>
        <p:txBody>
          <a:bodyPr/>
          <a:lstStyle/>
          <a:p>
            <a:pPr algn="ctr"/>
            <a:r>
              <a:rPr lang="es-ES" sz="3000" b="1" dirty="0">
                <a:latin typeface="Arial" panose="020B0604020202020204" pitchFamily="34" charset="0"/>
                <a:cs typeface="Arial" panose="020B0604020202020204" pitchFamily="34" charset="0"/>
              </a:rPr>
              <a:t>LA DOCTRINA JURISPRUDENCIAL DE LA SCJN</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CF724124-4EF4-4E13-AC92-43655157BD72}"/>
              </a:ext>
            </a:extLst>
          </p:cNvPr>
          <p:cNvSpPr>
            <a:spLocks noGrp="1"/>
          </p:cNvSpPr>
          <p:nvPr>
            <p:ph idx="1"/>
          </p:nvPr>
        </p:nvSpPr>
        <p:spPr>
          <a:xfrm>
            <a:off x="558800" y="2336800"/>
            <a:ext cx="11013440" cy="4155440"/>
          </a:xfrm>
        </p:spPr>
        <p:txBody>
          <a:bodyPr>
            <a:noAutofit/>
          </a:bodyPr>
          <a:lstStyle/>
          <a:p>
            <a:pPr algn="just"/>
            <a:r>
              <a:rPr lang="es-ES" sz="2000" dirty="0">
                <a:solidFill>
                  <a:srgbClr val="000000"/>
                </a:solidFill>
                <a:latin typeface="Arial" panose="020B0604020202020204" pitchFamily="34" charset="0"/>
                <a:cs typeface="Arial" panose="020B0604020202020204" pitchFamily="34" charset="0"/>
              </a:rPr>
              <a:t>L</a:t>
            </a:r>
            <a:r>
              <a:rPr lang="es-ES" sz="2000" i="0" u="none" strike="noStrike" baseline="0" dirty="0">
                <a:solidFill>
                  <a:srgbClr val="000000"/>
                </a:solidFill>
                <a:latin typeface="Arial" panose="020B0604020202020204" pitchFamily="34" charset="0"/>
                <a:cs typeface="Arial" panose="020B0604020202020204" pitchFamily="34" charset="0"/>
              </a:rPr>
              <a:t>a obligación de juzgar con perspectiva de género no está prevista expresamente en algún ordenamiento jurídico; este concepto, se ha definido y delimitado a partir de la interpretación que la SCJN ha realizado sobre los derechos humanos que sí están reconocidos en la Constitución Federal y en diversos tratados internacionales ratificados por México.</a:t>
            </a:r>
          </a:p>
          <a:p>
            <a:pPr algn="just"/>
            <a:r>
              <a:rPr lang="es-ES" sz="2000" i="0" u="none" strike="noStrike" baseline="0" dirty="0">
                <a:solidFill>
                  <a:srgbClr val="000000"/>
                </a:solidFill>
                <a:latin typeface="Arial" panose="020B0604020202020204" pitchFamily="34" charset="0"/>
                <a:cs typeface="Arial" panose="020B0604020202020204" pitchFamily="34" charset="0"/>
              </a:rPr>
              <a:t>En </a:t>
            </a:r>
            <a:r>
              <a:rPr lang="es-ES" sz="2000" dirty="0">
                <a:solidFill>
                  <a:srgbClr val="000000"/>
                </a:solidFill>
                <a:latin typeface="Arial" panose="020B0604020202020204" pitchFamily="34" charset="0"/>
                <a:cs typeface="Arial" panose="020B0604020202020204" pitchFamily="34" charset="0"/>
              </a:rPr>
              <a:t>un primer momento, en </a:t>
            </a:r>
            <a:r>
              <a:rPr lang="es-ES" sz="2000" i="0" u="none" strike="noStrike" baseline="0" dirty="0">
                <a:solidFill>
                  <a:srgbClr val="000000"/>
                </a:solidFill>
                <a:latin typeface="Arial" panose="020B0604020202020204" pitchFamily="34" charset="0"/>
                <a:cs typeface="Arial" panose="020B0604020202020204" pitchFamily="34" charset="0"/>
              </a:rPr>
              <a:t>el amparo directo 12/2012, la perspectiva de género se introdujo como un deber a cargo de las personas operadoras de justicia. La forma en que se enmarcó esta herramienta fue bajo la premisa de que los órganos jurisdiccionales tienen el deber de proscribir toda condición de desigualdad entre mujeres y hombres, y de evitar cualquier clase de discriminación basada en el género. </a:t>
            </a:r>
          </a:p>
          <a:p>
            <a:pPr algn="just"/>
            <a:r>
              <a:rPr lang="es-ES" sz="2000" dirty="0">
                <a:solidFill>
                  <a:srgbClr val="000000"/>
                </a:solidFill>
                <a:latin typeface="Arial" panose="020B0604020202020204" pitchFamily="34" charset="0"/>
                <a:cs typeface="Arial" panose="020B0604020202020204" pitchFamily="34" charset="0"/>
              </a:rPr>
              <a:t>Posteriormente, en </a:t>
            </a:r>
            <a:r>
              <a:rPr lang="es-ES" sz="2000" i="0" u="none" strike="noStrike" baseline="0" dirty="0">
                <a:solidFill>
                  <a:srgbClr val="000000"/>
                </a:solidFill>
                <a:latin typeface="Arial" panose="020B0604020202020204" pitchFamily="34" charset="0"/>
                <a:cs typeface="Arial" panose="020B0604020202020204" pitchFamily="34" charset="0"/>
              </a:rPr>
              <a:t>el amparo directo en revisión 2655/2013, se determinó su carácter obligatorio. Para ello, se partió de la base que ésta se configura como un estándar convencional derivado de las obligaciones en materia de derechos humanos</a:t>
            </a:r>
            <a:r>
              <a:rPr lang="es-ES" sz="2000" dirty="0">
                <a:solidFill>
                  <a:srgbClr val="000000"/>
                </a:solidFill>
                <a:latin typeface="Arial" panose="020B0604020202020204" pitchFamily="34" charset="0"/>
                <a:cs typeface="Arial" panose="020B0604020202020204" pitchFamily="34" charset="0"/>
              </a:rPr>
              <a:t>. </a:t>
            </a:r>
            <a:endParaRPr lang="es-ES" sz="2000" i="0" u="none" strike="noStrike" baseline="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8456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3E2C0B1-FCD8-407C-8DDB-FCC7D163A66B}"/>
              </a:ext>
            </a:extLst>
          </p:cNvPr>
          <p:cNvSpPr>
            <a:spLocks noGrp="1"/>
          </p:cNvSpPr>
          <p:nvPr>
            <p:ph type="title"/>
          </p:nvPr>
        </p:nvSpPr>
        <p:spPr>
          <a:xfrm>
            <a:off x="1391920" y="963508"/>
            <a:ext cx="9408160" cy="1098971"/>
          </a:xfrm>
        </p:spPr>
        <p:txBody>
          <a:bodyPr/>
          <a:lstStyle/>
          <a:p>
            <a:pPr algn="ctr"/>
            <a:r>
              <a:rPr lang="es-ES" sz="3000" b="1" dirty="0">
                <a:latin typeface="Arial" panose="020B0604020202020204" pitchFamily="34" charset="0"/>
                <a:cs typeface="Arial" panose="020B0604020202020204" pitchFamily="34" charset="0"/>
              </a:rPr>
              <a:t>LA DOCTRINA JURISPRUDENCIAL DE LA SCJN</a:t>
            </a:r>
            <a:endParaRPr lang="es-MX" sz="3000"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0A65C158-97DA-44A0-A1B0-069740EF8A8F}"/>
              </a:ext>
            </a:extLst>
          </p:cNvPr>
          <p:cNvSpPr>
            <a:spLocks noGrp="1"/>
          </p:cNvSpPr>
          <p:nvPr>
            <p:ph idx="1"/>
          </p:nvPr>
        </p:nvSpPr>
        <p:spPr>
          <a:xfrm>
            <a:off x="497840" y="2367282"/>
            <a:ext cx="11196320" cy="4053838"/>
          </a:xfrm>
        </p:spPr>
        <p:txBody>
          <a:bodyPr>
            <a:noAutofit/>
          </a:bodyPr>
          <a:lstStyle/>
          <a:p>
            <a:pPr algn="just"/>
            <a:r>
              <a:rPr lang="es-ES" sz="2000" i="0" u="none" strike="noStrike" baseline="0" dirty="0">
                <a:solidFill>
                  <a:srgbClr val="000000"/>
                </a:solidFill>
                <a:latin typeface="Arial" panose="020B0604020202020204" pitchFamily="34" charset="0"/>
                <a:cs typeface="Arial" panose="020B0604020202020204" pitchFamily="34" charset="0"/>
              </a:rPr>
              <a:t>La SCJN determinó que resultaba imprescindible que en toda controversia en la que se advirtieran “posibles desventajas ocasionadas por estereotipos culturales o bien que expresamente den cuenta de denuncias por violencia por género en cualquiera de sus modalidades, las autoridades del Estado implementen un protocolo para ejercer sus facultades atendiendo a una perspectiva de género”. </a:t>
            </a:r>
          </a:p>
          <a:p>
            <a:pPr algn="just"/>
            <a:r>
              <a:rPr lang="es-ES" sz="2000" i="0" u="none" strike="noStrike" baseline="0" dirty="0">
                <a:solidFill>
                  <a:srgbClr val="000000"/>
                </a:solidFill>
                <a:latin typeface="Arial" panose="020B0604020202020204" pitchFamily="34" charset="0"/>
                <a:cs typeface="Arial" panose="020B0604020202020204" pitchFamily="34" charset="0"/>
              </a:rPr>
              <a:t>En cualquier escenario, las autoridades jurisdiccionales —ya sea de primera instancia o revisoras— deberán respetar las reglas procesales y particularidades de cada materia, pues se tiene presente que no todas comparten los mismos principios. </a:t>
            </a:r>
          </a:p>
          <a:p>
            <a:pPr algn="just"/>
            <a:r>
              <a:rPr lang="es-ES" sz="2000" i="0" u="none" strike="noStrike" baseline="0" dirty="0">
                <a:solidFill>
                  <a:srgbClr val="000000"/>
                </a:solidFill>
                <a:latin typeface="Arial" panose="020B0604020202020204" pitchFamily="34" charset="0"/>
                <a:cs typeface="Arial" panose="020B0604020202020204" pitchFamily="34" charset="0"/>
              </a:rPr>
              <a:t>Dada la complejidad que reviste la perspectiva de género en su aplicación —en gran medida por la forma en que contrasta con los métodos tradicionales— la SCJN ha definido a través de distintos precedentes este concepto. En 2013, la SCJN publicó la primera edición del </a:t>
            </a:r>
            <a:r>
              <a:rPr kumimoji="0" lang="es-ES" sz="200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Protocolo para Juzgar con Perspectiva de Género. </a:t>
            </a:r>
            <a:endParaRPr lang="es-ES" sz="2000" i="0" u="none" strike="noStrike" baseline="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2822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75FEAD-49B8-4A64-89A6-37E486FED828}"/>
              </a:ext>
            </a:extLst>
          </p:cNvPr>
          <p:cNvSpPr>
            <a:spLocks noGrp="1"/>
          </p:cNvSpPr>
          <p:nvPr>
            <p:ph type="title"/>
          </p:nvPr>
        </p:nvSpPr>
        <p:spPr>
          <a:xfrm>
            <a:off x="579120" y="709508"/>
            <a:ext cx="10546080" cy="1292011"/>
          </a:xfrm>
        </p:spPr>
        <p:txBody>
          <a:bodyPr/>
          <a:lstStyle/>
          <a:p>
            <a:pPr algn="ctr"/>
            <a:r>
              <a:rPr lang="es-ES" sz="3000" b="1" dirty="0">
                <a:latin typeface="Arial" panose="020B0604020202020204" pitchFamily="34" charset="0"/>
                <a:cs typeface="Arial" panose="020B0604020202020204" pitchFamily="34" charset="0"/>
              </a:rPr>
              <a:t>GUÍA PARA JUZGAR CON PERSPECTIVA DE GÉNERO </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7411126F-490C-4BA1-9056-65A39463D28A}"/>
              </a:ext>
            </a:extLst>
          </p:cNvPr>
          <p:cNvSpPr>
            <a:spLocks noGrp="1"/>
          </p:cNvSpPr>
          <p:nvPr>
            <p:ph idx="1"/>
          </p:nvPr>
        </p:nvSpPr>
        <p:spPr>
          <a:xfrm>
            <a:off x="579120" y="2418080"/>
            <a:ext cx="11094720" cy="4226560"/>
          </a:xfrm>
        </p:spPr>
        <p:txBody>
          <a:bodyPr>
            <a:normAutofit fontScale="92500" lnSpcReduction="10000"/>
          </a:bodyPr>
          <a:lstStyle/>
          <a:p>
            <a:pPr algn="just"/>
            <a:r>
              <a:rPr lang="es-ES" dirty="0">
                <a:solidFill>
                  <a:schemeClr val="tx1"/>
                </a:solidFill>
                <a:latin typeface="Arial" panose="020B0604020202020204" pitchFamily="34" charset="0"/>
                <a:cs typeface="Arial" panose="020B0604020202020204" pitchFamily="34" charset="0"/>
              </a:rPr>
              <a:t>De conformidad con lo establecido en la jurisprudencia 1a./J. 22/2016, de rubro:  </a:t>
            </a:r>
            <a:r>
              <a:rPr lang="es-ES" sz="1800" i="1" u="none" strike="noStrike" baseline="0" dirty="0">
                <a:solidFill>
                  <a:schemeClr val="tx1"/>
                </a:solidFill>
                <a:latin typeface="Arial" panose="020B0604020202020204" pitchFamily="34" charset="0"/>
                <a:cs typeface="Arial" panose="020B0604020202020204" pitchFamily="34" charset="0"/>
              </a:rPr>
              <a:t>“ACCESO A LA JUSTICIA EN CONDICIONES DE IGUALDAD. ELEMENTOS PARA JUZGAR CON PERSPECTIVA DE GÉNERO”.</a:t>
            </a:r>
            <a:r>
              <a:rPr lang="es-ES" sz="1800" u="none" strike="noStrike" baseline="0" dirty="0">
                <a:solidFill>
                  <a:schemeClr val="tx1"/>
                </a:solidFill>
                <a:latin typeface="Arial" panose="020B0604020202020204" pitchFamily="34" charset="0"/>
                <a:cs typeface="Arial" panose="020B0604020202020204" pitchFamily="34" charset="0"/>
              </a:rPr>
              <a:t>, </a:t>
            </a:r>
            <a:r>
              <a:rPr lang="es-ES" dirty="0">
                <a:solidFill>
                  <a:schemeClr val="tx1"/>
                </a:solidFill>
                <a:latin typeface="Arial" panose="020B0604020202020204" pitchFamily="34" charset="0"/>
                <a:cs typeface="Arial" panose="020B0604020202020204" pitchFamily="34" charset="0"/>
              </a:rPr>
              <a:t>cuando se emprende el estudio de una controversia con perspectiva de género, deben estar presentes los siguientes elementos: </a:t>
            </a:r>
          </a:p>
          <a:p>
            <a:pPr marL="0" indent="0" algn="just">
              <a:buNone/>
            </a:pPr>
            <a:r>
              <a:rPr lang="es-ES" sz="1800" i="0" u="none" strike="noStrike" baseline="0" dirty="0">
                <a:solidFill>
                  <a:schemeClr val="tx1"/>
                </a:solidFill>
                <a:latin typeface="Arial" panose="020B0604020202020204" pitchFamily="34" charset="0"/>
                <a:cs typeface="Arial" panose="020B0604020202020204" pitchFamily="34" charset="0"/>
              </a:rPr>
              <a:t>(i) identificar si existen situaciones de poder que por cuestiones de género den cuenta de un desequilibrio entre las partes de la controversia; </a:t>
            </a:r>
          </a:p>
          <a:p>
            <a:pPr marL="0" indent="0" algn="just">
              <a:buNone/>
            </a:pPr>
            <a:r>
              <a:rPr lang="es-ES" sz="1800" i="0" u="none" strike="noStrike" baseline="0" dirty="0">
                <a:solidFill>
                  <a:schemeClr val="tx1"/>
                </a:solidFill>
                <a:latin typeface="Arial" panose="020B0604020202020204" pitchFamily="34" charset="0"/>
                <a:cs typeface="Arial" panose="020B0604020202020204" pitchFamily="34" charset="0"/>
              </a:rPr>
              <a:t>(</a:t>
            </a:r>
            <a:r>
              <a:rPr lang="es-ES" sz="1800" i="0" u="none" strike="noStrike" baseline="0" dirty="0" err="1">
                <a:solidFill>
                  <a:schemeClr val="tx1"/>
                </a:solidFill>
                <a:latin typeface="Arial" panose="020B0604020202020204" pitchFamily="34" charset="0"/>
                <a:cs typeface="Arial" panose="020B0604020202020204" pitchFamily="34" charset="0"/>
              </a:rPr>
              <a:t>ii</a:t>
            </a:r>
            <a:r>
              <a:rPr lang="es-ES" sz="1800" i="0" u="none" strike="noStrike" baseline="0" dirty="0">
                <a:solidFill>
                  <a:schemeClr val="tx1"/>
                </a:solidFill>
                <a:latin typeface="Arial" panose="020B0604020202020204" pitchFamily="34" charset="0"/>
                <a:cs typeface="Arial" panose="020B0604020202020204" pitchFamily="34" charset="0"/>
              </a:rPr>
              <a:t>) cuestionar los hechos y valorar las pruebas desechando cualquier estereotipo o prejuicio de género, a fin de advertir las situaciones de desventaja provocadas por esta categoría; </a:t>
            </a:r>
          </a:p>
          <a:p>
            <a:pPr marL="0" indent="0" algn="just">
              <a:buNone/>
            </a:pPr>
            <a:r>
              <a:rPr lang="es-ES" sz="1800" i="0" u="none" strike="noStrike" baseline="0" dirty="0">
                <a:solidFill>
                  <a:schemeClr val="tx1"/>
                </a:solidFill>
                <a:latin typeface="Arial" panose="020B0604020202020204" pitchFamily="34" charset="0"/>
                <a:cs typeface="Arial" panose="020B0604020202020204" pitchFamily="34" charset="0"/>
              </a:rPr>
              <a:t>(</a:t>
            </a:r>
            <a:r>
              <a:rPr lang="es-ES" sz="1800" i="0" u="none" strike="noStrike" baseline="0" dirty="0" err="1">
                <a:solidFill>
                  <a:schemeClr val="tx1"/>
                </a:solidFill>
                <a:latin typeface="Arial" panose="020B0604020202020204" pitchFamily="34" charset="0"/>
                <a:cs typeface="Arial" panose="020B0604020202020204" pitchFamily="34" charset="0"/>
              </a:rPr>
              <a:t>iii</a:t>
            </a:r>
            <a:r>
              <a:rPr lang="es-ES" sz="1800" i="0" u="none" strike="noStrike" baseline="0" dirty="0">
                <a:solidFill>
                  <a:schemeClr val="tx1"/>
                </a:solidFill>
                <a:latin typeface="Arial" panose="020B0604020202020204" pitchFamily="34" charset="0"/>
                <a:cs typeface="Arial" panose="020B0604020202020204" pitchFamily="34" charset="0"/>
              </a:rPr>
              <a:t>) ordenar las pruebas necesarias para visibilizar dichas situaciones, siempre que el material probatorio sea insuficiente para aclarar la situación de violencia, vulnerabilidad o discriminación por razones de género; </a:t>
            </a:r>
          </a:p>
          <a:p>
            <a:pPr marL="0" indent="0" algn="just">
              <a:buNone/>
            </a:pPr>
            <a:r>
              <a:rPr lang="es-ES" sz="1800" i="0" u="none" strike="noStrike" baseline="0" dirty="0">
                <a:solidFill>
                  <a:schemeClr val="tx1"/>
                </a:solidFill>
                <a:latin typeface="Arial" panose="020B0604020202020204" pitchFamily="34" charset="0"/>
                <a:cs typeface="Arial" panose="020B0604020202020204" pitchFamily="34" charset="0"/>
              </a:rPr>
              <a:t>(</a:t>
            </a:r>
            <a:r>
              <a:rPr lang="es-ES" sz="1800" i="0" u="none" strike="noStrike" baseline="0" dirty="0" err="1">
                <a:solidFill>
                  <a:schemeClr val="tx1"/>
                </a:solidFill>
                <a:latin typeface="Arial" panose="020B0604020202020204" pitchFamily="34" charset="0"/>
                <a:cs typeface="Arial" panose="020B0604020202020204" pitchFamily="34" charset="0"/>
              </a:rPr>
              <a:t>iv</a:t>
            </a:r>
            <a:r>
              <a:rPr lang="es-ES" sz="1800" i="0" u="none" strike="noStrike" baseline="0" dirty="0">
                <a:solidFill>
                  <a:schemeClr val="tx1"/>
                </a:solidFill>
                <a:latin typeface="Arial" panose="020B0604020202020204" pitchFamily="34" charset="0"/>
                <a:cs typeface="Arial" panose="020B0604020202020204" pitchFamily="34" charset="0"/>
              </a:rPr>
              <a:t>) cuestionar la neutralidad del derecho aplicable y evaluar el impacto diferenciado de la solución propuesta; </a:t>
            </a:r>
          </a:p>
          <a:p>
            <a:pPr marL="0" indent="0" algn="just">
              <a:buNone/>
            </a:pPr>
            <a:r>
              <a:rPr lang="es-ES" sz="1800" i="0" u="none" strike="noStrike" baseline="0" dirty="0">
                <a:solidFill>
                  <a:schemeClr val="tx1"/>
                </a:solidFill>
                <a:latin typeface="Arial" panose="020B0604020202020204" pitchFamily="34" charset="0"/>
                <a:cs typeface="Arial" panose="020B0604020202020204" pitchFamily="34" charset="0"/>
              </a:rPr>
              <a:t>(v) aplicar los estándares de derechos humanos de todas las personas involucradas; y </a:t>
            </a:r>
          </a:p>
          <a:p>
            <a:pPr marL="0" indent="0" algn="just">
              <a:buNone/>
            </a:pPr>
            <a:r>
              <a:rPr lang="es-ES" sz="1800" i="0" u="none" strike="noStrike" baseline="0" dirty="0">
                <a:solidFill>
                  <a:schemeClr val="tx1"/>
                </a:solidFill>
                <a:latin typeface="Arial" panose="020B0604020202020204" pitchFamily="34" charset="0"/>
                <a:cs typeface="Arial" panose="020B0604020202020204" pitchFamily="34" charset="0"/>
              </a:rPr>
              <a:t>(vi) evitar la utilización de lenguaje basado en estereotipos o prejuicios, y, a su vez, procurar el uso de lenguaje incluyente.</a:t>
            </a:r>
            <a:endParaRPr lang="es-MX" sz="1800" i="0" u="none" strike="noStrike" baseline="0" dirty="0">
              <a:solidFill>
                <a:schemeClr val="tx1"/>
              </a:solidFill>
              <a:latin typeface="Arial" panose="020B0604020202020204" pitchFamily="34" charset="0"/>
              <a:cs typeface="Arial" panose="020B0604020202020204" pitchFamily="34" charset="0"/>
            </a:endParaRPr>
          </a:p>
          <a:p>
            <a:pPr marL="0" indent="0" algn="just">
              <a:buNone/>
            </a:pPr>
            <a:endParaRPr lang="es-MX" sz="1800" b="0" i="0" u="none" strike="noStrike" baseline="0" dirty="0">
              <a:solidFill>
                <a:srgbClr val="000000"/>
              </a:solidFill>
              <a:latin typeface="ITC Berkeley Oldstyle Std Bk"/>
            </a:endParaRPr>
          </a:p>
        </p:txBody>
      </p:sp>
    </p:spTree>
    <p:extLst>
      <p:ext uri="{BB962C8B-B14F-4D97-AF65-F5344CB8AC3E}">
        <p14:creationId xmlns:p14="http://schemas.microsoft.com/office/powerpoint/2010/main" val="2985857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5997DA-0E58-4AA2-81B2-BDFB400CB7DE}"/>
              </a:ext>
            </a:extLst>
          </p:cNvPr>
          <p:cNvSpPr>
            <a:spLocks noGrp="1"/>
          </p:cNvSpPr>
          <p:nvPr>
            <p:ph type="title"/>
          </p:nvPr>
        </p:nvSpPr>
        <p:spPr>
          <a:xfrm>
            <a:off x="1168400" y="947920"/>
            <a:ext cx="9174480" cy="962160"/>
          </a:xfrm>
        </p:spPr>
        <p:txBody>
          <a:bodyPr/>
          <a:lstStyle/>
          <a:p>
            <a:pPr algn="ctr"/>
            <a:r>
              <a:rPr kumimoji="0" lang="es-ES" sz="3000" b="1"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OBLIGACIONES PREVIAS AL ANÁLISIS DEL FONDO DE LA CONTROVERSIA</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332AE592-EBB6-46C5-9C30-C2C72E3FBAE2}"/>
              </a:ext>
            </a:extLst>
          </p:cNvPr>
          <p:cNvSpPr>
            <a:spLocks noGrp="1"/>
          </p:cNvSpPr>
          <p:nvPr>
            <p:ph idx="1"/>
          </p:nvPr>
        </p:nvSpPr>
        <p:spPr>
          <a:xfrm>
            <a:off x="670560" y="2603500"/>
            <a:ext cx="10972800" cy="3807460"/>
          </a:xfrm>
        </p:spPr>
        <p:txBody>
          <a:bodyPr/>
          <a:lstStyle/>
          <a:p>
            <a:pPr marL="0" indent="0" algn="just">
              <a:buNone/>
            </a:pPr>
            <a:r>
              <a:rPr lang="es-ES" sz="2800" b="1" dirty="0">
                <a:solidFill>
                  <a:schemeClr val="tx1"/>
                </a:solidFill>
                <a:latin typeface="Arial" panose="020B0604020202020204" pitchFamily="34" charset="0"/>
                <a:cs typeface="Arial" panose="020B0604020202020204" pitchFamily="34" charset="0"/>
              </a:rPr>
              <a:t>A. </a:t>
            </a:r>
            <a:r>
              <a:rPr lang="es-ES" sz="2800" dirty="0">
                <a:solidFill>
                  <a:schemeClr val="tx1"/>
                </a:solidFill>
                <a:latin typeface="Arial" panose="020B0604020202020204" pitchFamily="34" charset="0"/>
                <a:cs typeface="Arial" panose="020B0604020202020204" pitchFamily="34" charset="0"/>
              </a:rPr>
              <a:t>Obligación de identificar si existen situaciones de poder o contextos de desigualdad estructural y/o contextos de violencia que, por cuestiones de género, evidencien un desequilibrio entre las partes de la controversia. </a:t>
            </a:r>
          </a:p>
          <a:p>
            <a:pPr marL="0" indent="0" algn="just">
              <a:buNone/>
            </a:pPr>
            <a:endParaRPr lang="es-ES" sz="2800" dirty="0">
              <a:solidFill>
                <a:schemeClr val="tx1"/>
              </a:solidFill>
              <a:latin typeface="Arial" panose="020B0604020202020204" pitchFamily="34" charset="0"/>
              <a:cs typeface="Arial" panose="020B0604020202020204" pitchFamily="34" charset="0"/>
            </a:endParaRPr>
          </a:p>
          <a:p>
            <a:pPr marL="0" indent="0" algn="just">
              <a:buNone/>
            </a:pPr>
            <a:r>
              <a:rPr lang="es-ES" sz="2800" b="1" i="0" u="none" strike="noStrike" baseline="0" dirty="0">
                <a:solidFill>
                  <a:schemeClr val="tx1"/>
                </a:solidFill>
                <a:latin typeface="Arial" panose="020B0604020202020204" pitchFamily="34" charset="0"/>
                <a:cs typeface="Arial" panose="020B0604020202020204" pitchFamily="34" charset="0"/>
              </a:rPr>
              <a:t>B. </a:t>
            </a:r>
            <a:r>
              <a:rPr lang="es-ES" sz="2800" i="0" u="none" strike="noStrike" baseline="0" dirty="0">
                <a:solidFill>
                  <a:schemeClr val="tx1"/>
                </a:solidFill>
                <a:latin typeface="Arial" panose="020B0604020202020204" pitchFamily="34" charset="0"/>
                <a:cs typeface="Arial" panose="020B0604020202020204" pitchFamily="34" charset="0"/>
              </a:rPr>
              <a:t>Obligación de apreciar los hechos y las pruebas con sensibilidad sobre las cuestiones de género. </a:t>
            </a:r>
            <a:endParaRPr lang="es-ES" sz="2800" dirty="0">
              <a:solidFill>
                <a:schemeClr val="tx1"/>
              </a:solidFill>
              <a:latin typeface="Arial" panose="020B0604020202020204" pitchFamily="34" charset="0"/>
              <a:cs typeface="Arial" panose="020B0604020202020204" pitchFamily="34" charset="0"/>
            </a:endParaRPr>
          </a:p>
          <a:p>
            <a:endParaRPr lang="es-MX" dirty="0">
              <a:latin typeface="ITC Berkeley Oldstyle Std Bk"/>
            </a:endParaRPr>
          </a:p>
        </p:txBody>
      </p:sp>
    </p:spTree>
    <p:extLst>
      <p:ext uri="{BB962C8B-B14F-4D97-AF65-F5344CB8AC3E}">
        <p14:creationId xmlns:p14="http://schemas.microsoft.com/office/powerpoint/2010/main" val="1745712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CE0EB5-F88A-4DE0-8B4B-10B380B940AC}"/>
              </a:ext>
            </a:extLst>
          </p:cNvPr>
          <p:cNvSpPr>
            <a:spLocks noGrp="1"/>
          </p:cNvSpPr>
          <p:nvPr>
            <p:ph type="title"/>
          </p:nvPr>
        </p:nvSpPr>
        <p:spPr>
          <a:xfrm>
            <a:off x="1612154" y="1069840"/>
            <a:ext cx="8761413" cy="728480"/>
          </a:xfrm>
        </p:spPr>
        <p:txBody>
          <a:bodyPr/>
          <a:lstStyle/>
          <a:p>
            <a:pPr algn="ctr"/>
            <a:r>
              <a:rPr lang="es-ES" sz="3000" b="1" dirty="0">
                <a:latin typeface="Arial" panose="020B0604020202020204" pitchFamily="34" charset="0"/>
                <a:cs typeface="Arial" panose="020B0604020202020204" pitchFamily="34" charset="0"/>
              </a:rPr>
              <a:t>OBLIGACIONES AL ANALIZAR LOS HECHOS Y LAS PRUEBAS DEL CASO (PREMISAS FÁCTICAS)</a:t>
            </a:r>
            <a:endParaRPr lang="es-MX" sz="3000" b="1" dirty="0">
              <a:latin typeface="Arial" panose="020B0604020202020204" pitchFamily="34" charset="0"/>
              <a:cs typeface="Arial" panose="020B0604020202020204" pitchFamily="34" charset="0"/>
            </a:endParaRPr>
          </a:p>
        </p:txBody>
      </p:sp>
      <p:sp>
        <p:nvSpPr>
          <p:cNvPr id="3" name="Marcador de contenido 2">
            <a:extLst>
              <a:ext uri="{FF2B5EF4-FFF2-40B4-BE49-F238E27FC236}">
                <a16:creationId xmlns:a16="http://schemas.microsoft.com/office/drawing/2014/main" id="{7505B9CC-775A-47AF-860A-80DF63EC54EA}"/>
              </a:ext>
            </a:extLst>
          </p:cNvPr>
          <p:cNvSpPr>
            <a:spLocks noGrp="1"/>
          </p:cNvSpPr>
          <p:nvPr>
            <p:ph idx="1"/>
          </p:nvPr>
        </p:nvSpPr>
        <p:spPr>
          <a:xfrm>
            <a:off x="548640" y="2603500"/>
            <a:ext cx="11186160" cy="3878580"/>
          </a:xfrm>
        </p:spPr>
        <p:txBody>
          <a:bodyPr>
            <a:noAutofit/>
          </a:bodyPr>
          <a:lstStyle/>
          <a:p>
            <a:pPr marL="0" indent="0" algn="just">
              <a:buNone/>
            </a:pPr>
            <a:endParaRPr lang="es-ES" sz="2800" dirty="0">
              <a:solidFill>
                <a:srgbClr val="000000"/>
              </a:solidFill>
              <a:latin typeface="Arial" panose="020B0604020202020204" pitchFamily="34" charset="0"/>
              <a:cs typeface="Arial" panose="020B0604020202020204" pitchFamily="34" charset="0"/>
            </a:endParaRPr>
          </a:p>
          <a:p>
            <a:pPr marL="0" indent="0" algn="just">
              <a:buNone/>
            </a:pPr>
            <a:r>
              <a:rPr lang="es-ES" sz="2800" b="1" dirty="0">
                <a:solidFill>
                  <a:srgbClr val="000000"/>
                </a:solidFill>
                <a:latin typeface="Arial" panose="020B0604020202020204" pitchFamily="34" charset="0"/>
                <a:cs typeface="Arial" panose="020B0604020202020204" pitchFamily="34" charset="0"/>
              </a:rPr>
              <a:t>A. </a:t>
            </a:r>
            <a:r>
              <a:rPr lang="es-ES" sz="2800" dirty="0">
                <a:solidFill>
                  <a:srgbClr val="000000"/>
                </a:solidFill>
                <a:latin typeface="Arial" panose="020B0604020202020204" pitchFamily="34" charset="0"/>
                <a:cs typeface="Arial" panose="020B0604020202020204" pitchFamily="34" charset="0"/>
              </a:rPr>
              <a:t>D</a:t>
            </a:r>
            <a:r>
              <a:rPr lang="es-ES" sz="2800" i="0" u="none" strike="noStrike" baseline="0" dirty="0">
                <a:solidFill>
                  <a:srgbClr val="000000"/>
                </a:solidFill>
                <a:latin typeface="Arial" panose="020B0604020202020204" pitchFamily="34" charset="0"/>
                <a:cs typeface="Arial" panose="020B0604020202020204" pitchFamily="34" charset="0"/>
              </a:rPr>
              <a:t>esechar cualquier estereotipo o prejuicio de género, a fin de visibilizar las situaciones de desventaja provocadas por esta categoría; y</a:t>
            </a:r>
          </a:p>
          <a:p>
            <a:pPr marL="0" indent="0" algn="just">
              <a:buNone/>
            </a:pPr>
            <a:endParaRPr lang="es-ES" sz="2800" i="0" u="none" strike="noStrike" baseline="0" dirty="0">
              <a:solidFill>
                <a:srgbClr val="000000"/>
              </a:solidFill>
              <a:latin typeface="Arial" panose="020B0604020202020204" pitchFamily="34" charset="0"/>
              <a:cs typeface="Arial" panose="020B0604020202020204" pitchFamily="34" charset="0"/>
            </a:endParaRPr>
          </a:p>
          <a:p>
            <a:pPr marL="0" indent="0" algn="just">
              <a:buNone/>
            </a:pPr>
            <a:r>
              <a:rPr lang="es-ES" sz="2800" b="1" i="0" u="none" strike="noStrike" baseline="0" dirty="0">
                <a:solidFill>
                  <a:srgbClr val="000000"/>
                </a:solidFill>
                <a:latin typeface="Arial" panose="020B0604020202020204" pitchFamily="34" charset="0"/>
                <a:cs typeface="Arial" panose="020B0604020202020204" pitchFamily="34" charset="0"/>
              </a:rPr>
              <a:t>B. </a:t>
            </a:r>
            <a:r>
              <a:rPr lang="es-ES" sz="2800" dirty="0">
                <a:solidFill>
                  <a:srgbClr val="000000"/>
                </a:solidFill>
                <a:latin typeface="Arial" panose="020B0604020202020204" pitchFamily="34" charset="0"/>
                <a:cs typeface="Arial" panose="020B0604020202020204" pitchFamily="34" charset="0"/>
              </a:rPr>
              <a:t>A</a:t>
            </a:r>
            <a:r>
              <a:rPr lang="es-ES" sz="2800" i="0" u="none" strike="noStrike" baseline="0" dirty="0">
                <a:solidFill>
                  <a:srgbClr val="000000"/>
                </a:solidFill>
                <a:latin typeface="Arial" panose="020B0604020202020204" pitchFamily="34" charset="0"/>
                <a:cs typeface="Arial" panose="020B0604020202020204" pitchFamily="34" charset="0"/>
              </a:rPr>
              <a:t>nalizar las premisas fácticas con sensibilidad sobre las múltiples consecuencias que tiene el género en la vida de las personas.</a:t>
            </a:r>
          </a:p>
        </p:txBody>
      </p:sp>
    </p:spTree>
    <p:extLst>
      <p:ext uri="{BB962C8B-B14F-4D97-AF65-F5344CB8AC3E}">
        <p14:creationId xmlns:p14="http://schemas.microsoft.com/office/powerpoint/2010/main" val="21214320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de reuniones Ion">
  <a:themeElements>
    <a:clrScheme name="Sala de reuniones 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Sala de reuniones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a de reuniones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F1C4790-FE3C-4020-8CA7-00621DA7BBBC}"/>
    </a:ext>
  </a:extLst>
</a:theme>
</file>

<file path=docProps/app.xml><?xml version="1.0" encoding="utf-8"?>
<Properties xmlns="http://schemas.openxmlformats.org/officeDocument/2006/extended-properties" xmlns:vt="http://schemas.openxmlformats.org/officeDocument/2006/docPropsVTypes">
  <Template>TM03457452[[fn=Celestial]]</Template>
  <TotalTime>2393</TotalTime>
  <Words>2309</Words>
  <Application>Microsoft Office PowerPoint</Application>
  <PresentationFormat>Panorámica</PresentationFormat>
  <Paragraphs>76</Paragraphs>
  <Slides>16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16</vt:i4>
      </vt:variant>
    </vt:vector>
  </HeadingPairs>
  <TitlesOfParts>
    <vt:vector size="23" baseType="lpstr">
      <vt:lpstr>Arial</vt:lpstr>
      <vt:lpstr>Century Gothic</vt:lpstr>
      <vt:lpstr>Futura Md BT</vt:lpstr>
      <vt:lpstr>ITC Berkeley Oldstyle Std Bk</vt:lpstr>
      <vt:lpstr>Trebuchet MS</vt:lpstr>
      <vt:lpstr>Wingdings 3</vt:lpstr>
      <vt:lpstr>Sala de reuniones Ion</vt:lpstr>
      <vt:lpstr>LA PERSPECTIVA DE GÉNERO Y EL USO DEL LENGUAJE INCLUYENTE EN LA IMPARTICIÓN DE JUSTICIA </vt:lpstr>
      <vt:lpstr>PERSPECTIVA DE GÉNERO.CONCEPTO</vt:lpstr>
      <vt:lpstr> ANTECEDENTES. SISTEMA DE NACIONES UNIDAS </vt:lpstr>
      <vt:lpstr>ANTECEDENTES. SISTEMA INTERAMERICANO DE DH </vt:lpstr>
      <vt:lpstr>LA DOCTRINA JURISPRUDENCIAL DE LA SCJN</vt:lpstr>
      <vt:lpstr>LA DOCTRINA JURISPRUDENCIAL DE LA SCJN</vt:lpstr>
      <vt:lpstr>GUÍA PARA JUZGAR CON PERSPECTIVA DE GÉNERO </vt:lpstr>
      <vt:lpstr>OBLIGACIONES PREVIAS AL ANÁLISIS DEL FONDO DE LA CONTROVERSIA</vt:lpstr>
      <vt:lpstr>OBLIGACIONES AL ANALIZAR LOS HECHOS Y LAS PRUEBAS DEL CASO (PREMISAS FÁCTICAS)</vt:lpstr>
      <vt:lpstr>OBLIGACIONES AL APLICAR EL DERECHO (PREMISAS NORMATIVAS)</vt:lpstr>
      <vt:lpstr>OBLIGACIÓN GENÉRICA SOBRE EL USO DEL LENGUAJE A LO LARGO DE LA SENTENCIA</vt:lpstr>
      <vt:lpstr>USO DE LENGUAJE INCLUYENTE O INCLUSIVO</vt:lpstr>
      <vt:lpstr>USO DE LENGUAJE INCLUYENTE O INCLUSIVO</vt:lpstr>
      <vt:lpstr>USO DE LENGUAJE INCLUYENTE O INCLUSIVO</vt:lpstr>
      <vt:lpstr>CRITERIOS SCJN </vt:lpstr>
      <vt:lpstr> CONTACTO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PERSPECTIVA DE GÉNERO Y EL USO DEL LENGUAJE INCLUYENTE EN LA IMPARTICIÓN DE JUSTICIA</dc:title>
  <dc:creator>Laura Ruiz</dc:creator>
  <cp:lastModifiedBy>Laura Ruiz</cp:lastModifiedBy>
  <cp:revision>30</cp:revision>
  <dcterms:created xsi:type="dcterms:W3CDTF">2021-09-06T17:41:06Z</dcterms:created>
  <dcterms:modified xsi:type="dcterms:W3CDTF">2022-08-18T19:45:47Z</dcterms:modified>
</cp:coreProperties>
</file>