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60" r:id="rId4"/>
    <p:sldId id="261" r:id="rId5"/>
    <p:sldId id="265" r:id="rId6"/>
    <p:sldId id="266" r:id="rId7"/>
    <p:sldId id="262" r:id="rId8"/>
    <p:sldId id="263" r:id="rId9"/>
    <p:sldId id="264" r:id="rId10"/>
    <p:sldId id="270" r:id="rId11"/>
    <p:sldId id="271" r:id="rId12"/>
    <p:sldId id="272" r:id="rId13"/>
    <p:sldId id="269"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00006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Ruiz" userId="e3a68d35b5933663" providerId="LiveId" clId="{9F8A271C-6709-41AD-A52F-FB4497D8FD7B}"/>
    <pc:docChg chg="modSld">
      <pc:chgData name="Laura Ruiz" userId="e3a68d35b5933663" providerId="LiveId" clId="{9F8A271C-6709-41AD-A52F-FB4497D8FD7B}" dt="2022-08-18T19:44:26.579" v="1" actId="2711"/>
      <pc:docMkLst>
        <pc:docMk/>
      </pc:docMkLst>
      <pc:sldChg chg="modSp mod">
        <pc:chgData name="Laura Ruiz" userId="e3a68d35b5933663" providerId="LiveId" clId="{9F8A271C-6709-41AD-A52F-FB4497D8FD7B}" dt="2022-08-18T19:44:26.579" v="1" actId="2711"/>
        <pc:sldMkLst>
          <pc:docMk/>
          <pc:sldMk cId="848274848" sldId="268"/>
        </pc:sldMkLst>
        <pc:spChg chg="mod">
          <ac:chgData name="Laura Ruiz" userId="e3a68d35b5933663" providerId="LiveId" clId="{9F8A271C-6709-41AD-A52F-FB4497D8FD7B}" dt="2022-08-18T19:44:26.579" v="1" actId="2711"/>
          <ac:spMkLst>
            <pc:docMk/>
            <pc:sldMk cId="848274848" sldId="268"/>
            <ac:spMk id="52" creationId="{DAD85BB5-BE0F-44A6-8629-DEAFDCB5799F}"/>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s-MX"/>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376079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EF7759-23B0-406A-A2F8-47A2F4A44E0E}" type="datetimeFigureOut">
              <a:rPr lang="es-MX" smtClean="0"/>
              <a:t>18/08/2022</a:t>
            </a:fld>
            <a:endParaRPr lang="es-MX"/>
          </a:p>
        </p:txBody>
      </p:sp>
      <p:sp>
        <p:nvSpPr>
          <p:cNvPr id="6" name="Footer Placeholder 5"/>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6126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p:txBody>
          <a:bodyPr/>
          <a:lstStyle/>
          <a:p>
            <a:endParaRPr lang="es-MX"/>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101668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p:txBody>
          <a:bodyPr/>
          <a:lstStyle/>
          <a:p>
            <a:endParaRPr lang="es-MX"/>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956227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p:txBody>
          <a:bodyPr/>
          <a:lstStyle/>
          <a:p>
            <a:endParaRPr lang="es-MX"/>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323537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8EF7759-23B0-406A-A2F8-47A2F4A44E0E}" type="datetimeFigureOut">
              <a:rPr lang="es-MX" smtClean="0"/>
              <a:t>18/08/2022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3304161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8EF7759-23B0-406A-A2F8-47A2F4A44E0E}" type="datetimeFigureOut">
              <a:rPr lang="es-MX" smtClean="0"/>
              <a:t>18/08/2022</a:t>
            </a:fld>
            <a:endParaRPr lang="es-MX"/>
          </a:p>
        </p:txBody>
      </p:sp>
      <p:sp>
        <p:nvSpPr>
          <p:cNvPr id="8" name="Footer Placeholder 7"/>
          <p:cNvSpPr>
            <a:spLocks noGrp="1"/>
          </p:cNvSpPr>
          <p:nvPr>
            <p:ph type="ftr" sz="quarter" idx="11"/>
          </p:nvPr>
        </p:nvSpPr>
        <p:spPr>
          <a:xfrm>
            <a:off x="561111" y="6391838"/>
            <a:ext cx="3644282" cy="304801"/>
          </a:xfrm>
        </p:spPr>
        <p:txBody>
          <a:bodyPr/>
          <a:lstStyle/>
          <a:p>
            <a:endParaRPr lang="es-MX"/>
          </a:p>
        </p:txBody>
      </p:sp>
      <p:sp>
        <p:nvSpPr>
          <p:cNvPr id="9" name="Slide Number Placeholder 8"/>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1591873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2483537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p:txBody>
          <a:bodyPr/>
          <a:lstStyle/>
          <a:p>
            <a:endParaRPr lang="es-MX"/>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126220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226034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EF7759-23B0-406A-A2F8-47A2F4A44E0E}" type="datetimeFigureOut">
              <a:rPr lang="es-MX" smtClean="0"/>
              <a:t>18/08/2022</a:t>
            </a:fld>
            <a:endParaRPr lang="es-MX"/>
          </a:p>
        </p:txBody>
      </p:sp>
      <p:sp>
        <p:nvSpPr>
          <p:cNvPr id="5" name="Footer Placeholder 4"/>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1352861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8EF7759-23B0-406A-A2F8-47A2F4A44E0E}" type="datetimeFigureOut">
              <a:rPr lang="es-MX" smtClean="0"/>
              <a:t>18/08/2022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3671665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EF7759-23B0-406A-A2F8-47A2F4A44E0E}" type="datetimeFigureOut">
              <a:rPr lang="es-MX" smtClean="0"/>
              <a:t>18/08/2022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600390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EF7759-23B0-406A-A2F8-47A2F4A44E0E}" type="datetimeFigureOut">
              <a:rPr lang="es-MX" smtClean="0"/>
              <a:t>18/08/2022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150952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F7759-23B0-406A-A2F8-47A2F4A44E0E}" type="datetimeFigureOut">
              <a:rPr lang="es-MX" smtClean="0"/>
              <a:t>18/08/2022</a:t>
            </a:fld>
            <a:endParaRPr lang="es-MX"/>
          </a:p>
        </p:txBody>
      </p:sp>
      <p:sp>
        <p:nvSpPr>
          <p:cNvPr id="3" name="Footer Placeholder 2"/>
          <p:cNvSpPr>
            <a:spLocks noGrp="1"/>
          </p:cNvSpPr>
          <p:nvPr>
            <p:ph type="ftr" sz="quarter" idx="11"/>
          </p:nvPr>
        </p:nvSpPr>
        <p:spPr/>
        <p:txBody>
          <a:bodyPr/>
          <a:lstStyle/>
          <a:p>
            <a:endParaRPr lang="es-MX"/>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275600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EF7759-23B0-406A-A2F8-47A2F4A44E0E}" type="datetimeFigureOut">
              <a:rPr lang="es-MX" smtClean="0"/>
              <a:t>18/08/2022</a:t>
            </a:fld>
            <a:endParaRPr lang="es-MX"/>
          </a:p>
        </p:txBody>
      </p:sp>
      <p:sp>
        <p:nvSpPr>
          <p:cNvPr id="6" name="Footer Placeholder 5"/>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97017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EF7759-23B0-406A-A2F8-47A2F4A44E0E}" type="datetimeFigureOut">
              <a:rPr lang="es-MX" smtClean="0"/>
              <a:t>18/08/2022</a:t>
            </a:fld>
            <a:endParaRPr lang="es-MX"/>
          </a:p>
        </p:txBody>
      </p:sp>
      <p:sp>
        <p:nvSpPr>
          <p:cNvPr id="6" name="Footer Placeholder 5"/>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3A4EF0-9C13-496C-9C5C-9FF5C629494E}" type="slidenum">
              <a:rPr lang="es-MX" smtClean="0"/>
              <a:t>‹Nº›</a:t>
            </a:fld>
            <a:endParaRPr lang="es-MX"/>
          </a:p>
        </p:txBody>
      </p:sp>
    </p:spTree>
    <p:extLst>
      <p:ext uri="{BB962C8B-B14F-4D97-AF65-F5344CB8AC3E}">
        <p14:creationId xmlns:p14="http://schemas.microsoft.com/office/powerpoint/2010/main" val="2456177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8EF7759-23B0-406A-A2F8-47A2F4A44E0E}" type="datetimeFigureOut">
              <a:rPr lang="es-MX" smtClean="0"/>
              <a:t>18/08/2022</a:t>
            </a:fld>
            <a:endParaRPr lang="es-MX"/>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s-MX"/>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73A4EF0-9C13-496C-9C5C-9FF5C629494E}" type="slidenum">
              <a:rPr lang="es-MX" smtClean="0"/>
              <a:t>‹Nº›</a:t>
            </a:fld>
            <a:endParaRPr lang="es-MX"/>
          </a:p>
        </p:txBody>
      </p:sp>
    </p:spTree>
    <p:extLst>
      <p:ext uri="{BB962C8B-B14F-4D97-AF65-F5344CB8AC3E}">
        <p14:creationId xmlns:p14="http://schemas.microsoft.com/office/powerpoint/2010/main" val="11733218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80B7C9-1743-4510-BC62-A25879A69778}"/>
              </a:ext>
            </a:extLst>
          </p:cNvPr>
          <p:cNvSpPr>
            <a:spLocks noGrp="1"/>
          </p:cNvSpPr>
          <p:nvPr>
            <p:ph type="ctrTitle"/>
          </p:nvPr>
        </p:nvSpPr>
        <p:spPr>
          <a:xfrm>
            <a:off x="2021840" y="1899920"/>
            <a:ext cx="8541172" cy="3444799"/>
          </a:xfrm>
        </p:spPr>
        <p:txBody>
          <a:bodyPr>
            <a:normAutofit/>
          </a:bodyPr>
          <a:lstStyle/>
          <a:p>
            <a:pPr algn="ctr"/>
            <a:r>
              <a:rPr lang="es-MX" sz="4000" b="1" kern="1200" dirty="0">
                <a:effectLst/>
                <a:latin typeface="Arial" panose="020B0604020202020204" pitchFamily="34" charset="0"/>
                <a:ea typeface="Times New Roman" panose="02020603050405020304" pitchFamily="18" charset="0"/>
                <a:cs typeface="Arial" panose="020B0604020202020204" pitchFamily="34" charset="0"/>
              </a:rPr>
              <a:t>LA PROTECCIÓN DE </a:t>
            </a:r>
            <a:r>
              <a:rPr lang="es-419" sz="4000" b="1" kern="1200" dirty="0">
                <a:effectLst/>
                <a:latin typeface="Arial" panose="020B0604020202020204" pitchFamily="34" charset="0"/>
                <a:ea typeface="Times New Roman" panose="02020603050405020304" pitchFamily="18" charset="0"/>
                <a:cs typeface="Arial" panose="020B0604020202020204" pitchFamily="34" charset="0"/>
              </a:rPr>
              <a:t>DATOS PERSONALES. </a:t>
            </a:r>
            <a:br>
              <a:rPr lang="es-MX" sz="4000" b="1" dirty="0">
                <a:effectLst/>
                <a:latin typeface="Arial" panose="020B0604020202020204" pitchFamily="34" charset="0"/>
                <a:ea typeface="Times New Roman" panose="02020603050405020304" pitchFamily="18" charset="0"/>
                <a:cs typeface="Arial" panose="020B0604020202020204" pitchFamily="34" charset="0"/>
              </a:rPr>
            </a:br>
            <a:r>
              <a:rPr lang="es-419" sz="4000" b="1" kern="1200" dirty="0">
                <a:effectLst/>
                <a:latin typeface="Arial" panose="020B0604020202020204" pitchFamily="34" charset="0"/>
                <a:ea typeface="Times New Roman" panose="02020603050405020304" pitchFamily="18" charset="0"/>
                <a:cs typeface="Arial" panose="020B0604020202020204" pitchFamily="34" charset="0"/>
              </a:rPr>
              <a:t>EL CASO DEL PODER JUDICIAL DE LA FEDERACIÓN EN MÉXICO </a:t>
            </a:r>
            <a:br>
              <a:rPr lang="es-MX" sz="4000" dirty="0">
                <a:effectLst/>
                <a:latin typeface="Times New Roman" panose="02020603050405020304" pitchFamily="18" charset="0"/>
                <a:ea typeface="Times New Roman" panose="02020603050405020304" pitchFamily="18" charset="0"/>
              </a:rPr>
            </a:br>
            <a:endParaRPr lang="es-MX" sz="4000" dirty="0">
              <a:solidFill>
                <a:schemeClr val="tx2"/>
              </a:solidFill>
            </a:endParaRPr>
          </a:p>
        </p:txBody>
      </p:sp>
    </p:spTree>
    <p:extLst>
      <p:ext uri="{BB962C8B-B14F-4D97-AF65-F5344CB8AC3E}">
        <p14:creationId xmlns:p14="http://schemas.microsoft.com/office/powerpoint/2010/main" val="3526861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5E0860D3-76C6-4FD8-96E2-08A5DE75AF9B}"/>
              </a:ext>
            </a:extLst>
          </p:cNvPr>
          <p:cNvSpPr txBox="1"/>
          <p:nvPr/>
        </p:nvSpPr>
        <p:spPr>
          <a:xfrm>
            <a:off x="589280" y="2682240"/>
            <a:ext cx="11043920" cy="3724096"/>
          </a:xfrm>
          <a:prstGeom prst="rect">
            <a:avLst/>
          </a:prstGeom>
          <a:noFill/>
        </p:spPr>
        <p:txBody>
          <a:bodyPr wrap="square" rtlCol="0">
            <a:spAutoFit/>
          </a:bodyPr>
          <a:lstStyle/>
          <a:p>
            <a:pPr marL="285750" indent="-285750" algn="just">
              <a:buFont typeface="Wingdings" panose="05000000000000000000" pitchFamily="2" charset="2"/>
              <a:buChar char="q"/>
            </a:pPr>
            <a:r>
              <a:rPr lang="es-ES" dirty="0">
                <a:latin typeface="Arial" panose="020B0604020202020204" pitchFamily="34" charset="0"/>
                <a:cs typeface="Arial" panose="020B0604020202020204" pitchFamily="34" charset="0"/>
              </a:rPr>
              <a:t>La </a:t>
            </a:r>
            <a:r>
              <a:rPr lang="es-ES" b="1" dirty="0">
                <a:latin typeface="Arial" panose="020B0604020202020204" pitchFamily="34" charset="0"/>
                <a:cs typeface="Arial" panose="020B0604020202020204" pitchFamily="34" charset="0"/>
              </a:rPr>
              <a:t>LGTyAIP </a:t>
            </a:r>
            <a:r>
              <a:rPr lang="es-ES" dirty="0">
                <a:latin typeface="Arial" panose="020B0604020202020204" pitchFamily="34" charset="0"/>
                <a:cs typeface="Arial" panose="020B0604020202020204" pitchFamily="34" charset="0"/>
              </a:rPr>
              <a:t>establece que la “clasificación es el proceso mediante el cual el sujeto obligado determina que la información en su poder actualiza alguno de los supuestos de </a:t>
            </a:r>
            <a:r>
              <a:rPr lang="es-ES" b="1" dirty="0">
                <a:latin typeface="Arial" panose="020B0604020202020204" pitchFamily="34" charset="0"/>
                <a:cs typeface="Arial" panose="020B0604020202020204" pitchFamily="34" charset="0"/>
              </a:rPr>
              <a:t>reserva</a:t>
            </a:r>
            <a:r>
              <a:rPr lang="es-ES" dirty="0">
                <a:latin typeface="Arial" panose="020B0604020202020204" pitchFamily="34" charset="0"/>
                <a:cs typeface="Arial" panose="020B0604020202020204" pitchFamily="34" charset="0"/>
              </a:rPr>
              <a:t> o </a:t>
            </a:r>
            <a:r>
              <a:rPr lang="es-ES" b="1" dirty="0">
                <a:latin typeface="Arial" panose="020B0604020202020204" pitchFamily="34" charset="0"/>
                <a:cs typeface="Arial" panose="020B0604020202020204" pitchFamily="34" charset="0"/>
              </a:rPr>
              <a:t>confidencialidad</a:t>
            </a:r>
            <a:r>
              <a:rPr lang="es-ES" dirty="0">
                <a:latin typeface="Arial" panose="020B0604020202020204" pitchFamily="34" charset="0"/>
                <a:cs typeface="Arial" panose="020B0604020202020204" pitchFamily="34" charset="0"/>
              </a:rPr>
              <a:t>…” (art. 100).</a:t>
            </a:r>
          </a:p>
          <a:p>
            <a:pPr marL="285750" indent="-285750">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q"/>
            </a:pPr>
            <a:r>
              <a:rPr lang="es-ES" dirty="0">
                <a:latin typeface="Arial" panose="020B0604020202020204" pitchFamily="34" charset="0"/>
                <a:cs typeface="Arial" panose="020B0604020202020204" pitchFamily="34" charset="0"/>
              </a:rPr>
              <a:t>De acuerdo con la misma </a:t>
            </a:r>
            <a:r>
              <a:rPr lang="es-ES" b="1" dirty="0">
                <a:latin typeface="Arial" panose="020B0604020202020204" pitchFamily="34" charset="0"/>
                <a:cs typeface="Arial" panose="020B0604020202020204" pitchFamily="34" charset="0"/>
              </a:rPr>
              <a:t>Ley, </a:t>
            </a:r>
            <a:r>
              <a:rPr lang="es-ES" dirty="0">
                <a:latin typeface="Arial" panose="020B0604020202020204" pitchFamily="34" charset="0"/>
                <a:cs typeface="Arial" panose="020B0604020202020204" pitchFamily="34" charset="0"/>
              </a:rPr>
              <a:t>para motivar la clasificación de la información el sujeto obligado debe “concluir que el caso particular se ajusta al supuesto previsto por la norma legal invocada como fundamento. Además, el sujeto obligado deberá, en todo momento, </a:t>
            </a:r>
            <a:r>
              <a:rPr lang="es-ES" b="1" dirty="0">
                <a:latin typeface="Arial" panose="020B0604020202020204" pitchFamily="34" charset="0"/>
                <a:cs typeface="Arial" panose="020B0604020202020204" pitchFamily="34" charset="0"/>
              </a:rPr>
              <a:t>aplicar una prueba de daño</a:t>
            </a:r>
            <a:r>
              <a:rPr lang="es-ES" dirty="0">
                <a:latin typeface="Arial" panose="020B0604020202020204" pitchFamily="34" charset="0"/>
                <a:cs typeface="Arial" panose="020B0604020202020204" pitchFamily="34" charset="0"/>
              </a:rPr>
              <a:t>” (art. 103). </a:t>
            </a:r>
          </a:p>
          <a:p>
            <a:pPr marL="285750" indent="-28575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q"/>
            </a:pPr>
            <a:r>
              <a:rPr lang="es-ES" dirty="0">
                <a:latin typeface="Arial" panose="020B0604020202020204" pitchFamily="34" charset="0"/>
                <a:cs typeface="Arial" panose="020B0604020202020204" pitchFamily="34" charset="0"/>
              </a:rPr>
              <a:t> Esta prueba de daño (</a:t>
            </a:r>
            <a:r>
              <a:rPr lang="es-ES" i="1" dirty="0" err="1">
                <a:latin typeface="Arial" panose="020B0604020202020204" pitchFamily="34" charset="0"/>
                <a:cs typeface="Arial" panose="020B0604020202020204" pitchFamily="34" charset="0"/>
              </a:rPr>
              <a:t>the</a:t>
            </a:r>
            <a:r>
              <a:rPr lang="es-ES" i="1" dirty="0">
                <a:latin typeface="Arial" panose="020B0604020202020204" pitchFamily="34" charset="0"/>
                <a:cs typeface="Arial" panose="020B0604020202020204" pitchFamily="34" charset="0"/>
              </a:rPr>
              <a:t> </a:t>
            </a:r>
            <a:r>
              <a:rPr lang="es-ES" i="1" dirty="0" err="1">
                <a:latin typeface="Arial" panose="020B0604020202020204" pitchFamily="34" charset="0"/>
                <a:cs typeface="Arial" panose="020B0604020202020204" pitchFamily="34" charset="0"/>
              </a:rPr>
              <a:t>harm</a:t>
            </a:r>
            <a:r>
              <a:rPr lang="es-ES" i="1" dirty="0">
                <a:latin typeface="Arial" panose="020B0604020202020204" pitchFamily="34" charset="0"/>
                <a:cs typeface="Arial" panose="020B0604020202020204" pitchFamily="34" charset="0"/>
              </a:rPr>
              <a:t> test </a:t>
            </a:r>
            <a:r>
              <a:rPr lang="es-ES" dirty="0">
                <a:latin typeface="Arial" panose="020B0604020202020204" pitchFamily="34" charset="0"/>
                <a:cs typeface="Arial" panose="020B0604020202020204" pitchFamily="34" charset="0"/>
              </a:rPr>
              <a:t>del derecho anglosajón) no consiste en el ofrecimiento, preparación, desahogo o valoración jurisdiccional de  medios de prueba. En realidad es una ponderación de valores que se consideran en conflicto. </a:t>
            </a:r>
          </a:p>
          <a:p>
            <a:pPr algn="just"/>
            <a:endParaRPr lang="es-ES" sz="2000" dirty="0">
              <a:latin typeface="Arial" panose="020B0604020202020204" pitchFamily="34" charset="0"/>
              <a:cs typeface="Arial" panose="020B0604020202020204" pitchFamily="34" charset="0"/>
            </a:endParaRPr>
          </a:p>
        </p:txBody>
      </p:sp>
      <p:sp>
        <p:nvSpPr>
          <p:cNvPr id="6" name="CuadroTexto 5">
            <a:extLst>
              <a:ext uri="{FF2B5EF4-FFF2-40B4-BE49-F238E27FC236}">
                <a16:creationId xmlns:a16="http://schemas.microsoft.com/office/drawing/2014/main" id="{291AEF23-8E9A-93A9-4B0C-99BF25D18828}"/>
              </a:ext>
            </a:extLst>
          </p:cNvPr>
          <p:cNvSpPr txBox="1"/>
          <p:nvPr/>
        </p:nvSpPr>
        <p:spPr>
          <a:xfrm>
            <a:off x="2032000" y="861298"/>
            <a:ext cx="7934960" cy="1015663"/>
          </a:xfrm>
          <a:prstGeom prst="rect">
            <a:avLst/>
          </a:prstGeom>
          <a:noFill/>
        </p:spPr>
        <p:txBody>
          <a:bodyPr wrap="square" rtlCol="0">
            <a:spAutoFit/>
          </a:bodyPr>
          <a:lstStyle/>
          <a:p>
            <a:pPr algn="ctr"/>
            <a:r>
              <a:rPr lang="es-ES" sz="3000" b="1" dirty="0">
                <a:solidFill>
                  <a:schemeClr val="bg1"/>
                </a:solidFill>
                <a:latin typeface="Arial" panose="020B0604020202020204" pitchFamily="34" charset="0"/>
                <a:cs typeface="Arial" panose="020B0604020202020204" pitchFamily="34" charset="0"/>
              </a:rPr>
              <a:t>LA CLASIFICACIÓN DE LA INFORMACIÓN Y LA “PRUEBA DEL DAÑO”</a:t>
            </a:r>
            <a:endParaRPr lang="es-MX" sz="3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653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12C026C-2401-4061-B498-76CCC4E46F68}"/>
              </a:ext>
            </a:extLst>
          </p:cNvPr>
          <p:cNvSpPr txBox="1"/>
          <p:nvPr/>
        </p:nvSpPr>
        <p:spPr>
          <a:xfrm>
            <a:off x="345440" y="2479040"/>
            <a:ext cx="11501120" cy="3970318"/>
          </a:xfrm>
          <a:prstGeom prst="rect">
            <a:avLst/>
          </a:prstGeom>
          <a:noFill/>
        </p:spPr>
        <p:txBody>
          <a:bodyPr wrap="square" rtlCol="0">
            <a:spAutoFit/>
          </a:bodyPr>
          <a:lstStyle/>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De conformidad con los “Lineamientos generales en materia de clasificación y desclasificación de la información, así como para la elaboración de versiones públicas” (emitidos por el Consejo Nacional del Sistema Nacional de Transparencia, Acceso a la Información Pública y Protección de Datos Personales) la </a:t>
            </a:r>
            <a:r>
              <a:rPr lang="es-ES" b="1" dirty="0">
                <a:latin typeface="Arial" panose="020B0604020202020204" pitchFamily="34" charset="0"/>
                <a:cs typeface="Arial" panose="020B0604020202020204" pitchFamily="34" charset="0"/>
              </a:rPr>
              <a:t>prueba de daño </a:t>
            </a:r>
            <a:r>
              <a:rPr lang="es-ES" dirty="0">
                <a:latin typeface="Arial" panose="020B0604020202020204" pitchFamily="34" charset="0"/>
                <a:cs typeface="Arial" panose="020B0604020202020204" pitchFamily="34" charset="0"/>
              </a:rPr>
              <a:t>es: “La </a:t>
            </a:r>
            <a:r>
              <a:rPr lang="es-ES" b="1" dirty="0">
                <a:latin typeface="Arial" panose="020B0604020202020204" pitchFamily="34" charset="0"/>
                <a:cs typeface="Arial" panose="020B0604020202020204" pitchFamily="34" charset="0"/>
              </a:rPr>
              <a:t>argumentación</a:t>
            </a:r>
            <a:r>
              <a:rPr lang="es-ES" dirty="0">
                <a:latin typeface="Arial" panose="020B0604020202020204" pitchFamily="34" charset="0"/>
                <a:cs typeface="Arial" panose="020B0604020202020204" pitchFamily="34" charset="0"/>
              </a:rPr>
              <a:t> fundada y motivada que deben realizar los sujetos obligados tendiente a acreditar que la divulgación de la información lesiona el interés jurídicamente protegido por la normativa aplicable y que el daño que puede producirse con la publicidad de la información es mayor que el interés de conocerla” (Disposición Segunda, fr. XIII) (DOF 15/04/2016). </a:t>
            </a:r>
          </a:p>
          <a:p>
            <a:pPr algn="just"/>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 Es por ello que el art. 104 de la </a:t>
            </a:r>
            <a:r>
              <a:rPr lang="es-ES" b="1" dirty="0">
                <a:latin typeface="Arial" panose="020B0604020202020204" pitchFamily="34" charset="0"/>
                <a:cs typeface="Arial" panose="020B0604020202020204" pitchFamily="34" charset="0"/>
              </a:rPr>
              <a:t>LGTyAIP </a:t>
            </a:r>
            <a:r>
              <a:rPr lang="es-ES" dirty="0">
                <a:latin typeface="Arial" panose="020B0604020202020204" pitchFamily="34" charset="0"/>
                <a:cs typeface="Arial" panose="020B0604020202020204" pitchFamily="34" charset="0"/>
              </a:rPr>
              <a:t>prevé que en la aplicación de la </a:t>
            </a:r>
            <a:r>
              <a:rPr lang="es-ES" b="1" dirty="0">
                <a:latin typeface="Arial" panose="020B0604020202020204" pitchFamily="34" charset="0"/>
                <a:cs typeface="Arial" panose="020B0604020202020204" pitchFamily="34" charset="0"/>
              </a:rPr>
              <a:t>prueba de daño </a:t>
            </a:r>
            <a:r>
              <a:rPr lang="es-ES" dirty="0">
                <a:latin typeface="Arial" panose="020B0604020202020204" pitchFamily="34" charset="0"/>
                <a:cs typeface="Arial" panose="020B0604020202020204" pitchFamily="34" charset="0"/>
              </a:rPr>
              <a:t>el sujeto obligado deberá </a:t>
            </a:r>
            <a:r>
              <a:rPr lang="es-ES" b="1" dirty="0">
                <a:latin typeface="Arial" panose="020B0604020202020204" pitchFamily="34" charset="0"/>
                <a:cs typeface="Arial" panose="020B0604020202020204" pitchFamily="34" charset="0"/>
              </a:rPr>
              <a:t>justificar</a:t>
            </a:r>
            <a:r>
              <a:rPr lang="es-ES" dirty="0">
                <a:latin typeface="Arial" panose="020B0604020202020204" pitchFamily="34" charset="0"/>
                <a:cs typeface="Arial" panose="020B0604020202020204" pitchFamily="34" charset="0"/>
              </a:rPr>
              <a:t> que: “I. La divulgación de la información </a:t>
            </a:r>
            <a:r>
              <a:rPr lang="es-ES" b="1" dirty="0">
                <a:latin typeface="Arial" panose="020B0604020202020204" pitchFamily="34" charset="0"/>
                <a:cs typeface="Arial" panose="020B0604020202020204" pitchFamily="34" charset="0"/>
              </a:rPr>
              <a:t>representa un riesgo </a:t>
            </a:r>
            <a:r>
              <a:rPr lang="es-ES" dirty="0">
                <a:latin typeface="Arial" panose="020B0604020202020204" pitchFamily="34" charset="0"/>
                <a:cs typeface="Arial" panose="020B0604020202020204" pitchFamily="34" charset="0"/>
              </a:rPr>
              <a:t>real, demostrable e identificable de perjuicio significativo al interés público o a la seguridad nacional; II. </a:t>
            </a:r>
            <a:r>
              <a:rPr lang="es-ES" b="1" dirty="0">
                <a:latin typeface="Arial" panose="020B0604020202020204" pitchFamily="34" charset="0"/>
                <a:cs typeface="Arial" panose="020B0604020202020204" pitchFamily="34" charset="0"/>
              </a:rPr>
              <a:t>El riesgo de perjuicio </a:t>
            </a:r>
            <a:r>
              <a:rPr lang="es-ES" dirty="0">
                <a:latin typeface="Arial" panose="020B0604020202020204" pitchFamily="34" charset="0"/>
                <a:cs typeface="Arial" panose="020B0604020202020204" pitchFamily="34" charset="0"/>
              </a:rPr>
              <a:t>que supondría la divulgación </a:t>
            </a:r>
            <a:r>
              <a:rPr lang="es-ES" b="1" dirty="0">
                <a:latin typeface="Arial" panose="020B0604020202020204" pitchFamily="34" charset="0"/>
                <a:cs typeface="Arial" panose="020B0604020202020204" pitchFamily="34" charset="0"/>
              </a:rPr>
              <a:t>supera el interés público general </a:t>
            </a:r>
            <a:r>
              <a:rPr lang="es-ES" dirty="0">
                <a:latin typeface="Arial" panose="020B0604020202020204" pitchFamily="34" charset="0"/>
                <a:cs typeface="Arial" panose="020B0604020202020204" pitchFamily="34" charset="0"/>
              </a:rPr>
              <a:t>de que se difunda, y III. La limitación se adecua al principio de </a:t>
            </a:r>
            <a:r>
              <a:rPr lang="es-ES" b="1" dirty="0">
                <a:latin typeface="Arial" panose="020B0604020202020204" pitchFamily="34" charset="0"/>
                <a:cs typeface="Arial" panose="020B0604020202020204" pitchFamily="34" charset="0"/>
              </a:rPr>
              <a:t>proporcionalidad</a:t>
            </a:r>
            <a:r>
              <a:rPr lang="es-ES" dirty="0">
                <a:latin typeface="Arial" panose="020B0604020202020204" pitchFamily="34" charset="0"/>
                <a:cs typeface="Arial" panose="020B0604020202020204" pitchFamily="34" charset="0"/>
              </a:rPr>
              <a:t> y representa el medio menos restrictivo disponible para evitar el perjuicio”.   </a:t>
            </a:r>
            <a:endParaRPr lang="es-MX"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0453F1A8-68ED-2A61-B15C-25E8B81854F1}"/>
              </a:ext>
            </a:extLst>
          </p:cNvPr>
          <p:cNvSpPr txBox="1"/>
          <p:nvPr/>
        </p:nvSpPr>
        <p:spPr>
          <a:xfrm>
            <a:off x="2245360" y="839152"/>
            <a:ext cx="7975600" cy="1015663"/>
          </a:xfrm>
          <a:prstGeom prst="rect">
            <a:avLst/>
          </a:prstGeom>
          <a:noFill/>
        </p:spPr>
        <p:txBody>
          <a:bodyPr wrap="square">
            <a:spAutoFit/>
          </a:bodyPr>
          <a:lstStyle/>
          <a:p>
            <a:pPr algn="ctr"/>
            <a:r>
              <a:rPr lang="es-ES" sz="3000" b="1" dirty="0">
                <a:solidFill>
                  <a:schemeClr val="bg1"/>
                </a:solidFill>
                <a:latin typeface="Arial" panose="020B0604020202020204" pitchFamily="34" charset="0"/>
                <a:cs typeface="Arial" panose="020B0604020202020204" pitchFamily="34" charset="0"/>
              </a:rPr>
              <a:t>LA CLASIFICACIÓN DE LA INFORMACIÓN Y LA “PRUEBA DEL DAÑO”</a:t>
            </a:r>
          </a:p>
        </p:txBody>
      </p:sp>
    </p:spTree>
    <p:extLst>
      <p:ext uri="{BB962C8B-B14F-4D97-AF65-F5344CB8AC3E}">
        <p14:creationId xmlns:p14="http://schemas.microsoft.com/office/powerpoint/2010/main" val="1458335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9ADA06A-10AA-42D7-9644-0D40E98889A6}"/>
              </a:ext>
            </a:extLst>
          </p:cNvPr>
          <p:cNvSpPr txBox="1"/>
          <p:nvPr/>
        </p:nvSpPr>
        <p:spPr>
          <a:xfrm>
            <a:off x="912446" y="2846199"/>
            <a:ext cx="2611120" cy="2862322"/>
          </a:xfrm>
          <a:prstGeom prst="rect">
            <a:avLst/>
          </a:prstGeom>
          <a:noFill/>
        </p:spPr>
        <p:txBody>
          <a:bodyPr wrap="square" rtlCol="0">
            <a:spAutoFit/>
          </a:bodyPr>
          <a:lstStyle/>
          <a:p>
            <a:pPr algn="ctr"/>
            <a:r>
              <a:rPr lang="es-ES" sz="2000" b="1" dirty="0">
                <a:latin typeface="Arial" panose="020B0604020202020204" pitchFamily="34" charset="0"/>
                <a:cs typeface="Arial" panose="020B0604020202020204" pitchFamily="34" charset="0"/>
              </a:rPr>
              <a:t>ES IMPORTANTE TENER PRESENTE QUE, EN MÉXICO, EL PODER JUDICIAL DE LA FEDERACIÓN TIENE UNA DOBLE FUNCIÓN EN LA MATERIA</a:t>
            </a:r>
          </a:p>
        </p:txBody>
      </p:sp>
      <p:sp>
        <p:nvSpPr>
          <p:cNvPr id="5" name="Abrir llave 4">
            <a:extLst>
              <a:ext uri="{FF2B5EF4-FFF2-40B4-BE49-F238E27FC236}">
                <a16:creationId xmlns:a16="http://schemas.microsoft.com/office/drawing/2014/main" id="{90E76D83-042F-4E6B-8D04-2BE213225708}"/>
              </a:ext>
            </a:extLst>
          </p:cNvPr>
          <p:cNvSpPr/>
          <p:nvPr/>
        </p:nvSpPr>
        <p:spPr>
          <a:xfrm>
            <a:off x="3889326" y="2499360"/>
            <a:ext cx="1190674" cy="4185920"/>
          </a:xfrm>
          <a:prstGeom prst="leftBrace">
            <a:avLst>
              <a:gd name="adj1" fmla="val 8333"/>
              <a:gd name="adj2" fmla="val 48909"/>
            </a:avLst>
          </a:prstGeom>
          <a:ln w="57150"/>
        </p:spPr>
        <p:style>
          <a:lnRef idx="3">
            <a:schemeClr val="accent6"/>
          </a:lnRef>
          <a:fillRef idx="0">
            <a:schemeClr val="accent6"/>
          </a:fillRef>
          <a:effectRef idx="2">
            <a:schemeClr val="accent6"/>
          </a:effectRef>
          <a:fontRef idx="minor">
            <a:schemeClr val="tx1"/>
          </a:fontRef>
        </p:style>
        <p:txBody>
          <a:bodyPr rtlCol="0" anchor="ctr"/>
          <a:lstStyle/>
          <a:p>
            <a:pPr algn="ctr"/>
            <a:endParaRPr lang="es-MX"/>
          </a:p>
        </p:txBody>
      </p:sp>
      <p:sp>
        <p:nvSpPr>
          <p:cNvPr id="6" name="CuadroTexto 5">
            <a:extLst>
              <a:ext uri="{FF2B5EF4-FFF2-40B4-BE49-F238E27FC236}">
                <a16:creationId xmlns:a16="http://schemas.microsoft.com/office/drawing/2014/main" id="{DD9BE66D-0275-4668-BD61-7C6B3062B76B}"/>
              </a:ext>
            </a:extLst>
          </p:cNvPr>
          <p:cNvSpPr txBox="1"/>
          <p:nvPr/>
        </p:nvSpPr>
        <p:spPr>
          <a:xfrm>
            <a:off x="4885006" y="2721114"/>
            <a:ext cx="6492240" cy="707886"/>
          </a:xfrm>
          <a:prstGeom prst="rect">
            <a:avLst/>
          </a:prstGeom>
          <a:noFill/>
        </p:spPr>
        <p:txBody>
          <a:bodyPr wrap="square" rtlCol="0">
            <a:spAutoFit/>
          </a:bodyPr>
          <a:lstStyle/>
          <a:p>
            <a:r>
              <a:rPr lang="es-ES" sz="2000" b="1" dirty="0">
                <a:latin typeface="Arial" panose="020B0604020202020204" pitchFamily="34" charset="0"/>
                <a:cs typeface="Arial" panose="020B0604020202020204" pitchFamily="34" charset="0"/>
              </a:rPr>
              <a:t>A) COMO “SUJETO OBLIGADO”, QUE DEBE PROTEGER DATOS PERSONALES  </a:t>
            </a:r>
            <a:endParaRPr lang="es-MX" sz="2000" b="1"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A0764E52-719A-4DD2-A4CA-FA38498B65B0}"/>
              </a:ext>
            </a:extLst>
          </p:cNvPr>
          <p:cNvSpPr txBox="1"/>
          <p:nvPr/>
        </p:nvSpPr>
        <p:spPr>
          <a:xfrm>
            <a:off x="4885006" y="4795520"/>
            <a:ext cx="6238240" cy="1631216"/>
          </a:xfrm>
          <a:prstGeom prst="rect">
            <a:avLst/>
          </a:prstGeom>
          <a:noFill/>
        </p:spPr>
        <p:txBody>
          <a:bodyPr wrap="square" rtlCol="0">
            <a:spAutoFit/>
          </a:bodyPr>
          <a:lstStyle/>
          <a:p>
            <a:pPr algn="just"/>
            <a:r>
              <a:rPr lang="es-ES" sz="2000" b="1" dirty="0">
                <a:latin typeface="Arial" panose="020B0604020202020204" pitchFamily="34" charset="0"/>
                <a:cs typeface="Arial" panose="020B0604020202020204" pitchFamily="34" charset="0"/>
              </a:rPr>
              <a:t>B) COMO ÓRGANO DE CONTROL CONSTITUCIONAL DE LAS DECISIONES DICTADAS EN ÚLTIMA INSTANCIA POR LOS “ORGANISMOS GARANTES”, VIOLATORIAS DE DERECHOS HUMANOS</a:t>
            </a: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15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194560" y="644763"/>
            <a:ext cx="8158480" cy="1484567"/>
          </a:xfrm>
        </p:spPr>
        <p:txBody>
          <a:bodyPr>
            <a:normAutofit/>
          </a:bodyPr>
          <a:lstStyle/>
          <a:p>
            <a:pPr algn="ctr"/>
            <a:r>
              <a:rPr lang="es-ES" sz="3600" b="1" dirty="0">
                <a:latin typeface="Arial" panose="020B0604020202020204" pitchFamily="34" charset="0"/>
                <a:cs typeface="Arial" panose="020B0604020202020204" pitchFamily="34" charset="0"/>
              </a:rPr>
              <a:t>CASO: FOSAS CLANDESTINAS</a:t>
            </a:r>
          </a:p>
        </p:txBody>
      </p:sp>
      <p:sp>
        <p:nvSpPr>
          <p:cNvPr id="3" name="Marcador de contenido 2"/>
          <p:cNvSpPr>
            <a:spLocks noGrp="1"/>
          </p:cNvSpPr>
          <p:nvPr>
            <p:ph idx="1"/>
          </p:nvPr>
        </p:nvSpPr>
        <p:spPr>
          <a:xfrm>
            <a:off x="853440" y="2377440"/>
            <a:ext cx="10657840" cy="4305542"/>
          </a:xfrm>
        </p:spPr>
        <p:txBody>
          <a:bodyPr anchor="t">
            <a:normAutofit fontScale="92500"/>
          </a:bodyPr>
          <a:lstStyle/>
          <a:p>
            <a:pPr algn="just">
              <a:buFont typeface="Wingdings" panose="05000000000000000000" pitchFamily="2" charset="2"/>
              <a:buChar char="q"/>
            </a:pPr>
            <a:r>
              <a:rPr lang="es-ES" sz="2800" dirty="0">
                <a:latin typeface="Arial" panose="020B0604020202020204" pitchFamily="34" charset="0"/>
                <a:cs typeface="Arial" panose="020B0604020202020204" pitchFamily="34" charset="0"/>
              </a:rPr>
              <a:t> Se aplicó la ‘prueba de daño’. </a:t>
            </a:r>
          </a:p>
          <a:p>
            <a:pPr algn="just">
              <a:buFont typeface="Wingdings" panose="05000000000000000000" pitchFamily="2" charset="2"/>
              <a:buChar char="q"/>
            </a:pPr>
            <a:r>
              <a:rPr lang="es-ES" sz="2800" dirty="0">
                <a:latin typeface="Arial" panose="020B0604020202020204" pitchFamily="34" charset="0"/>
                <a:cs typeface="Arial" panose="020B0604020202020204" pitchFamily="34" charset="0"/>
              </a:rPr>
              <a:t> Un periodista solicitó información sobre el hallazgo de fosas clandestinas en Veracruz. La policía negó información porque adujo es un tema de seguridad pública y con un proceso investigativo en curso. En contra, promovió recurso ante el INAI. </a:t>
            </a:r>
          </a:p>
          <a:p>
            <a:pPr algn="just">
              <a:buFont typeface="Wingdings" panose="05000000000000000000" pitchFamily="2" charset="2"/>
              <a:buChar char="q"/>
            </a:pPr>
            <a:r>
              <a:rPr lang="es-ES" sz="2800" dirty="0">
                <a:latin typeface="Arial" panose="020B0604020202020204" pitchFamily="34" charset="0"/>
                <a:cs typeface="Arial" panose="020B0604020202020204" pitchFamily="34" charset="0"/>
              </a:rPr>
              <a:t> Resolución Juzgado Cuarto en Materia Administrativa del Primer Circuito. </a:t>
            </a:r>
          </a:p>
          <a:p>
            <a:pPr algn="just">
              <a:buFont typeface="Wingdings" panose="05000000000000000000" pitchFamily="2" charset="2"/>
              <a:buChar char="q"/>
            </a:pPr>
            <a:r>
              <a:rPr lang="es-ES" sz="2800" dirty="0">
                <a:latin typeface="Arial" panose="020B0604020202020204" pitchFamily="34" charset="0"/>
                <a:cs typeface="Arial" panose="020B0604020202020204" pitchFamily="34" charset="0"/>
              </a:rPr>
              <a:t> La regla general cambió: La información es completamente pública y solamente en casos excepcionales opera la restricción. </a:t>
            </a:r>
          </a:p>
          <a:p>
            <a:endParaRPr lang="es-ES" sz="2900" dirty="0">
              <a:solidFill>
                <a:schemeClr val="tx2"/>
              </a:solidFill>
              <a:latin typeface="Arial" panose="020B0604020202020204" pitchFamily="34" charset="0"/>
              <a:cs typeface="Arial" panose="020B0604020202020204" pitchFamily="34" charset="0"/>
            </a:endParaRPr>
          </a:p>
          <a:p>
            <a:pPr marL="0" indent="0">
              <a:buNone/>
            </a:pPr>
            <a:endParaRPr lang="es-ES" sz="1400" dirty="0">
              <a:solidFill>
                <a:schemeClr val="tx2"/>
              </a:solidFill>
            </a:endParaRPr>
          </a:p>
        </p:txBody>
      </p:sp>
    </p:spTree>
    <p:extLst>
      <p:ext uri="{BB962C8B-B14F-4D97-AF65-F5344CB8AC3E}">
        <p14:creationId xmlns:p14="http://schemas.microsoft.com/office/powerpoint/2010/main" val="2428286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19E00036-647B-4D0D-B405-1CB8F7314F91}"/>
              </a:ext>
            </a:extLst>
          </p:cNvPr>
          <p:cNvSpPr txBox="1"/>
          <p:nvPr/>
        </p:nvSpPr>
        <p:spPr>
          <a:xfrm>
            <a:off x="609600" y="2436912"/>
            <a:ext cx="11135360" cy="4154984"/>
          </a:xfrm>
          <a:prstGeom prst="rect">
            <a:avLst/>
          </a:prstGeom>
          <a:noFill/>
        </p:spPr>
        <p:txBody>
          <a:bodyPr wrap="square" rtlCol="0">
            <a:spAutoFit/>
          </a:bodyPr>
          <a:lstStyle/>
          <a:p>
            <a:pPr algn="just"/>
            <a:r>
              <a:rPr lang="es-ES" sz="1600" dirty="0">
                <a:latin typeface="Arial" panose="020B0604020202020204" pitchFamily="34" charset="0"/>
                <a:cs typeface="Arial" panose="020B0604020202020204" pitchFamily="34" charset="0"/>
              </a:rPr>
              <a:t>En la práctica… lo que más se suele solicitar: *</a:t>
            </a:r>
          </a:p>
          <a:p>
            <a:pPr algn="just"/>
            <a:endParaRPr lang="es-E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s-ES" sz="1600" dirty="0">
                <a:latin typeface="Arial" panose="020B0604020202020204" pitchFamily="34" charset="0"/>
                <a:cs typeface="Arial" panose="020B0604020202020204" pitchFamily="34" charset="0"/>
              </a:rPr>
              <a:t>Versión pública de sentencias ejecutorias, de autos de suspensión provisional o de  sentencias interlocutorias de suspensión definitiva, al igual que otros autos de relevancia para los litigantes o para el público en general.</a:t>
            </a:r>
          </a:p>
          <a:p>
            <a:pPr marL="285750" indent="-285750" algn="just">
              <a:buFont typeface="Wingdings" panose="05000000000000000000" pitchFamily="2" charset="2"/>
              <a:buChar char="Ø"/>
            </a:pPr>
            <a:endParaRPr lang="es-E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s-ES" sz="1600" dirty="0">
                <a:latin typeface="Arial" panose="020B0604020202020204" pitchFamily="34" charset="0"/>
                <a:cs typeface="Arial" panose="020B0604020202020204" pitchFamily="34" charset="0"/>
              </a:rPr>
              <a:t>Sueldos y tabuladores de los servidores públicos. Así como funciones de éstos. </a:t>
            </a:r>
          </a:p>
          <a:p>
            <a:pPr algn="just"/>
            <a:endParaRPr lang="es-E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s-ES" sz="1600" dirty="0">
                <a:latin typeface="Arial" panose="020B0604020202020204" pitchFamily="34" charset="0"/>
                <a:cs typeface="Arial" panose="020B0604020202020204" pitchFamily="34" charset="0"/>
              </a:rPr>
              <a:t>Información relacionada con el funcionamiento de los órganos del Poder Judicial de la Federación con motivo de la pandemia de Covid-19.</a:t>
            </a:r>
          </a:p>
          <a:p>
            <a:pPr marL="285750" indent="-285750" algn="just">
              <a:buFont typeface="Wingdings" panose="05000000000000000000" pitchFamily="2" charset="2"/>
              <a:buChar char="Ø"/>
            </a:pPr>
            <a:endParaRPr lang="es-E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s-ES" sz="1600" dirty="0">
                <a:latin typeface="Arial" panose="020B0604020202020204" pitchFamily="34" charset="0"/>
                <a:cs typeface="Arial" panose="020B0604020202020204" pitchFamily="34" charset="0"/>
              </a:rPr>
              <a:t>Decisiones en materia de disciplina presupuestal. </a:t>
            </a:r>
          </a:p>
          <a:p>
            <a:pPr marL="285750" indent="-285750" algn="just">
              <a:buFont typeface="Wingdings" panose="05000000000000000000" pitchFamily="2" charset="2"/>
              <a:buChar char="Ø"/>
            </a:pPr>
            <a:endParaRPr lang="es-E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s-ES" sz="1600" dirty="0">
                <a:latin typeface="Arial" panose="020B0604020202020204" pitchFamily="34" charset="0"/>
                <a:cs typeface="Arial" panose="020B0604020202020204" pitchFamily="34" charset="0"/>
              </a:rPr>
              <a:t>Cuestiones relacionadas con el uso lúdico de la mariguana.  </a:t>
            </a:r>
          </a:p>
          <a:p>
            <a:pPr marL="285750" indent="-285750" algn="just">
              <a:buFont typeface="Wingdings" panose="05000000000000000000" pitchFamily="2" charset="2"/>
              <a:buChar char="Ø"/>
            </a:pPr>
            <a:endParaRPr lang="es-E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s-ES" sz="1600" dirty="0">
                <a:latin typeface="Arial" panose="020B0604020202020204" pitchFamily="34" charset="0"/>
                <a:cs typeface="Arial" panose="020B0604020202020204" pitchFamily="34" charset="0"/>
              </a:rPr>
              <a:t>Datos estadísticos en materia jurisdiccional. </a:t>
            </a:r>
          </a:p>
          <a:p>
            <a:pPr algn="just"/>
            <a:endParaRPr lang="es-MX" sz="2400"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A9B46975-02BD-4D4E-BF43-42848E52EAA6}"/>
              </a:ext>
            </a:extLst>
          </p:cNvPr>
          <p:cNvSpPr txBox="1"/>
          <p:nvPr/>
        </p:nvSpPr>
        <p:spPr>
          <a:xfrm>
            <a:off x="609600" y="6253342"/>
            <a:ext cx="10322560" cy="338554"/>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  FUENTE: Con base en scjn.gob.mx/transparencia/lo-mas-solicitado</a:t>
            </a:r>
            <a:endParaRPr lang="es-MX" sz="1600" dirty="0"/>
          </a:p>
        </p:txBody>
      </p:sp>
      <p:sp>
        <p:nvSpPr>
          <p:cNvPr id="2" name="CuadroTexto 1">
            <a:extLst>
              <a:ext uri="{FF2B5EF4-FFF2-40B4-BE49-F238E27FC236}">
                <a16:creationId xmlns:a16="http://schemas.microsoft.com/office/drawing/2014/main" id="{CD71F544-0B8F-F92C-7103-49285E39EF88}"/>
              </a:ext>
            </a:extLst>
          </p:cNvPr>
          <p:cNvSpPr txBox="1"/>
          <p:nvPr/>
        </p:nvSpPr>
        <p:spPr>
          <a:xfrm>
            <a:off x="1259840" y="944880"/>
            <a:ext cx="9204960" cy="830997"/>
          </a:xfrm>
          <a:prstGeom prst="rect">
            <a:avLst/>
          </a:prstGeom>
          <a:noFill/>
        </p:spPr>
        <p:txBody>
          <a:bodyPr wrap="square" rtlCol="0">
            <a:spAutoFit/>
          </a:bodyPr>
          <a:lstStyle/>
          <a:p>
            <a:pPr algn="ctr"/>
            <a:r>
              <a:rPr lang="es-ES" sz="2400" b="1" dirty="0">
                <a:solidFill>
                  <a:schemeClr val="bg1"/>
                </a:solidFill>
              </a:rPr>
              <a:t>LA INFORMACIÓN QUE MÁS SE SOLICITA AL PODER JUDICIAL DE LA FEDERACIÓN  </a:t>
            </a:r>
            <a:endParaRPr lang="es-MX" sz="2400" b="1" dirty="0">
              <a:solidFill>
                <a:schemeClr val="bg1"/>
              </a:solidFill>
            </a:endParaRPr>
          </a:p>
        </p:txBody>
      </p:sp>
    </p:spTree>
    <p:extLst>
      <p:ext uri="{BB962C8B-B14F-4D97-AF65-F5344CB8AC3E}">
        <p14:creationId xmlns:p14="http://schemas.microsoft.com/office/powerpoint/2010/main" val="1209266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CuadroTexto 51">
            <a:extLst>
              <a:ext uri="{FF2B5EF4-FFF2-40B4-BE49-F238E27FC236}">
                <a16:creationId xmlns:a16="http://schemas.microsoft.com/office/drawing/2014/main" id="{DAD85BB5-BE0F-44A6-8629-DEAFDCB5799F}"/>
              </a:ext>
            </a:extLst>
          </p:cNvPr>
          <p:cNvSpPr txBox="1"/>
          <p:nvPr/>
        </p:nvSpPr>
        <p:spPr>
          <a:xfrm>
            <a:off x="1734848" y="2865388"/>
            <a:ext cx="8722303" cy="2508379"/>
          </a:xfrm>
          <a:prstGeom prst="rect">
            <a:avLst/>
          </a:prstGeom>
          <a:noFill/>
        </p:spPr>
        <p:txBody>
          <a:bodyPr wrap="square">
            <a:spAutoFit/>
          </a:body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s-ES" sz="36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Juan Pablo Gómez Fierro</a:t>
            </a:r>
          </a:p>
          <a:p>
            <a:pPr marL="0" marR="0" lvl="0" indent="0" algn="just"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s-ES" sz="3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marR="0" lvl="0" indent="0" algn="just"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s-ES" sz="3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s-ES" sz="3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s-MX" sz="3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t>
            </a:r>
            <a:r>
              <a:rPr lang="es-MX" sz="3200" dirty="0">
                <a:solidFill>
                  <a:prstClr val="black">
                    <a:lumMod val="75000"/>
                    <a:lumOff val="25000"/>
                  </a:prstClr>
                </a:solidFill>
                <a:latin typeface="Arial" panose="020B0604020202020204" pitchFamily="34" charset="0"/>
                <a:cs typeface="Arial" panose="020B0604020202020204" pitchFamily="34" charset="0"/>
              </a:rPr>
              <a:t>JP</a:t>
            </a:r>
            <a:r>
              <a:rPr kumimoji="0" lang="es-MX" sz="3200" b="0"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cs typeface="Arial" panose="020B0604020202020204" pitchFamily="34" charset="0"/>
              </a:rPr>
              <a:t>gomezfierro</a:t>
            </a:r>
            <a:endParaRPr kumimoji="0" lang="es-ES" sz="3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p:txBody>
      </p:sp>
      <p:pic>
        <p:nvPicPr>
          <p:cNvPr id="53" name="Imagen 52" descr="Logotipo, Icono&#10;&#10;Descripción generada automáticamente">
            <a:extLst>
              <a:ext uri="{FF2B5EF4-FFF2-40B4-BE49-F238E27FC236}">
                <a16:creationId xmlns:a16="http://schemas.microsoft.com/office/drawing/2014/main" id="{DC2FA326-A6BB-4501-A599-EC5E53F48854}"/>
              </a:ext>
            </a:extLst>
          </p:cNvPr>
          <p:cNvPicPr>
            <a:picLocks noChangeAspect="1"/>
          </p:cNvPicPr>
          <p:nvPr/>
        </p:nvPicPr>
        <p:blipFill>
          <a:blip r:embed="rId2"/>
          <a:stretch>
            <a:fillRect/>
          </a:stretch>
        </p:blipFill>
        <p:spPr>
          <a:xfrm>
            <a:off x="3650786" y="4428996"/>
            <a:ext cx="1447312" cy="1447312"/>
          </a:xfrm>
          <a:prstGeom prst="rect">
            <a:avLst/>
          </a:prstGeom>
        </p:spPr>
      </p:pic>
      <p:sp>
        <p:nvSpPr>
          <p:cNvPr id="2" name="CuadroTexto 1">
            <a:extLst>
              <a:ext uri="{FF2B5EF4-FFF2-40B4-BE49-F238E27FC236}">
                <a16:creationId xmlns:a16="http://schemas.microsoft.com/office/drawing/2014/main" id="{129BC3C7-02EC-4D90-48B2-15BD80B4D29A}"/>
              </a:ext>
            </a:extLst>
          </p:cNvPr>
          <p:cNvSpPr txBox="1"/>
          <p:nvPr/>
        </p:nvSpPr>
        <p:spPr>
          <a:xfrm>
            <a:off x="5022386" y="1158240"/>
            <a:ext cx="4721054" cy="553998"/>
          </a:xfrm>
          <a:prstGeom prst="rect">
            <a:avLst/>
          </a:prstGeom>
          <a:noFill/>
        </p:spPr>
        <p:txBody>
          <a:bodyPr wrap="square" rtlCol="0">
            <a:spAutoFit/>
          </a:bodyPr>
          <a:lstStyle/>
          <a:p>
            <a:r>
              <a:rPr lang="es-ES" sz="3000" b="1" dirty="0">
                <a:solidFill>
                  <a:schemeClr val="bg1"/>
                </a:solidFill>
                <a:latin typeface="Arial" panose="020B0604020202020204" pitchFamily="34" charset="0"/>
                <a:cs typeface="Arial" panose="020B0604020202020204" pitchFamily="34" charset="0"/>
              </a:rPr>
              <a:t>CONTACTO</a:t>
            </a:r>
            <a:r>
              <a:rPr lang="es-ES" dirty="0"/>
              <a:t> </a:t>
            </a:r>
            <a:endParaRPr lang="es-MX" dirty="0"/>
          </a:p>
        </p:txBody>
      </p:sp>
    </p:spTree>
    <p:extLst>
      <p:ext uri="{BB962C8B-B14F-4D97-AF65-F5344CB8AC3E}">
        <p14:creationId xmlns:p14="http://schemas.microsoft.com/office/powerpoint/2010/main" val="84827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CAB3CE2-7BB5-40D1-8874-BED2AA831213}"/>
              </a:ext>
            </a:extLst>
          </p:cNvPr>
          <p:cNvSpPr>
            <a:spLocks noGrp="1"/>
          </p:cNvSpPr>
          <p:nvPr>
            <p:ph idx="1"/>
          </p:nvPr>
        </p:nvSpPr>
        <p:spPr>
          <a:xfrm>
            <a:off x="528320" y="2611120"/>
            <a:ext cx="11145519" cy="3543643"/>
          </a:xfrm>
        </p:spPr>
        <p:txBody>
          <a:bodyPr anchor="t">
            <a:normAutofit fontScale="85000" lnSpcReduction="10000"/>
          </a:bodyPr>
          <a:lstStyle/>
          <a:p>
            <a:pPr marL="0" indent="0" algn="just">
              <a:lnSpc>
                <a:spcPct val="107000"/>
              </a:lnSpc>
              <a:spcAft>
                <a:spcPts val="800"/>
              </a:spcAft>
              <a:buNone/>
            </a:pPr>
            <a:r>
              <a:rPr lang="es-419" sz="1900" kern="1200" dirty="0">
                <a:solidFill>
                  <a:srgbClr val="000000"/>
                </a:solidFill>
                <a:effectLst/>
                <a:latin typeface="Arial" panose="020B0604020202020204" pitchFamily="34" charset="0"/>
                <a:ea typeface="Times New Roman" panose="02020603050405020304" pitchFamily="18" charset="0"/>
              </a:rPr>
              <a:t>La protección de datos personales tiene una amplia regulación en la Constitución mexicana. Entre los fundamentos más relevantes para esta exposición podemos mencionar:</a:t>
            </a:r>
            <a:endParaRPr lang="es-419" sz="19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s-419" sz="1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El artículo 6°</a:t>
            </a:r>
            <a:r>
              <a:rPr lang="es-419" sz="1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s-MX"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s-419" sz="1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Apartado A, fracción II, la cual establece que: “La información que se refiere a la vida privada y los </a:t>
            </a:r>
            <a:r>
              <a:rPr lang="es-419" sz="1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datos personales</a:t>
            </a:r>
            <a:r>
              <a:rPr lang="es-419" sz="1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será protegida en los términos y excepciones que fijen las leyes”.</a:t>
            </a:r>
            <a:endParaRPr lang="es-MX"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419" sz="1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El artículo 16:</a:t>
            </a:r>
            <a:endParaRPr lang="es-MX"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s-419" sz="1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Párrafo segundo, determina: “Toda persona tiene derecho a la protección de sus </a:t>
            </a:r>
            <a:r>
              <a:rPr lang="es-419" sz="1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datos personales</a:t>
            </a:r>
            <a:r>
              <a:rPr lang="es-419" sz="1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el acceso, rectificación y cancelación de los mismos, así como manifestar su oposición en los términos que fije la ley, la cual establecerá los supuestos de excepción a los principios que rijan el tratamiento de datos, por razones de seguridad nacional, disposiciones de orden público, seguridad y salud públicas o para proteger los derechos de terceros”. </a:t>
            </a:r>
            <a:r>
              <a:rPr lang="es-419" sz="1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s-419" sz="1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MX"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B19E6391-1463-4C94-8C19-C88C42B8C52A}"/>
              </a:ext>
            </a:extLst>
          </p:cNvPr>
          <p:cNvSpPr txBox="1"/>
          <p:nvPr/>
        </p:nvSpPr>
        <p:spPr>
          <a:xfrm>
            <a:off x="1168400" y="6441440"/>
            <a:ext cx="10505440" cy="369332"/>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Aunque también la SCJN suele agregar el primer párrafo de este artículo a los fundamentos. </a:t>
            </a:r>
            <a:endParaRPr lang="es-MX" sz="1600" dirty="0"/>
          </a:p>
        </p:txBody>
      </p:sp>
      <p:sp>
        <p:nvSpPr>
          <p:cNvPr id="2" name="CuadroTexto 1">
            <a:extLst>
              <a:ext uri="{FF2B5EF4-FFF2-40B4-BE49-F238E27FC236}">
                <a16:creationId xmlns:a16="http://schemas.microsoft.com/office/drawing/2014/main" id="{A08256D6-DED8-BBC0-DBEE-C371C8A706FB}"/>
              </a:ext>
            </a:extLst>
          </p:cNvPr>
          <p:cNvSpPr txBox="1"/>
          <p:nvPr/>
        </p:nvSpPr>
        <p:spPr>
          <a:xfrm>
            <a:off x="2336800" y="1005840"/>
            <a:ext cx="7599680" cy="553998"/>
          </a:xfrm>
          <a:prstGeom prst="rect">
            <a:avLst/>
          </a:prstGeom>
          <a:noFill/>
        </p:spPr>
        <p:txBody>
          <a:bodyPr wrap="square" rtlCol="0">
            <a:spAutoFit/>
          </a:bodyPr>
          <a:lstStyle/>
          <a:p>
            <a:pPr algn="ctr"/>
            <a:r>
              <a:rPr lang="es-ES" sz="3000" b="1" dirty="0">
                <a:solidFill>
                  <a:schemeClr val="bg1"/>
                </a:solidFill>
                <a:latin typeface="Arial" panose="020B0604020202020204" pitchFamily="34" charset="0"/>
                <a:cs typeface="Arial" panose="020B0604020202020204" pitchFamily="34" charset="0"/>
              </a:rPr>
              <a:t>FUNDAMENTO CONSTITUCIONAL </a:t>
            </a:r>
            <a:endParaRPr lang="es-MX" sz="3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222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4097E4F-11F0-4853-8416-8B995CD899C3}"/>
              </a:ext>
            </a:extLst>
          </p:cNvPr>
          <p:cNvSpPr>
            <a:spLocks noGrp="1"/>
          </p:cNvSpPr>
          <p:nvPr>
            <p:ph idx="1"/>
          </p:nvPr>
        </p:nvSpPr>
        <p:spPr>
          <a:xfrm>
            <a:off x="548640" y="2438400"/>
            <a:ext cx="11112530" cy="3427492"/>
          </a:xfrm>
        </p:spPr>
        <p:txBody>
          <a:bodyPr anchor="t">
            <a:normAutofit fontScale="55000" lnSpcReduction="20000"/>
          </a:bodyPr>
          <a:lstStyle/>
          <a:p>
            <a:pPr marL="0" indent="0" algn="just">
              <a:buNone/>
            </a:pPr>
            <a:r>
              <a:rPr lang="es-419" sz="2400" dirty="0">
                <a:latin typeface="Arial" panose="020B0604020202020204" pitchFamily="34" charset="0"/>
                <a:ea typeface="Times New Roman" panose="02020603050405020304" pitchFamily="18" charset="0"/>
                <a:cs typeface="Arial" panose="020B0604020202020204" pitchFamily="34" charset="0"/>
              </a:rPr>
              <a:t>El entorno convencional también es muy extenso, sin embargo, no pueden dejar de mencionarse, en términos del artículo 1° de la Constitución mexicana:</a:t>
            </a:r>
          </a:p>
          <a:p>
            <a:pPr marL="0" indent="0" algn="just">
              <a:buNone/>
            </a:pPr>
            <a:endParaRPr lang="es-419" sz="2400" dirty="0">
              <a:latin typeface="Arial" panose="020B0604020202020204" pitchFamily="34" charset="0"/>
              <a:ea typeface="Times New Roman" panose="02020603050405020304" pitchFamily="18" charset="0"/>
              <a:cs typeface="Arial" panose="020B0604020202020204" pitchFamily="34" charset="0"/>
            </a:endParaRPr>
          </a:p>
          <a:p>
            <a:pPr algn="just">
              <a:buFont typeface="Wingdings" panose="05000000000000000000" pitchFamily="2" charset="2"/>
              <a:buChar char="q"/>
            </a:pPr>
            <a:r>
              <a:rPr lang="es-419" sz="2400" dirty="0">
                <a:latin typeface="Arial" panose="020B0604020202020204" pitchFamily="34" charset="0"/>
                <a:ea typeface="Times New Roman" panose="02020603050405020304" pitchFamily="18" charset="0"/>
                <a:cs typeface="Arial" panose="020B0604020202020204" pitchFamily="34" charset="0"/>
              </a:rPr>
              <a:t> La Declaración Universal de Derechos Humanos,* cuyo célebre artículo 12 establece que: “Nadie será objeto de </a:t>
            </a:r>
            <a:r>
              <a:rPr lang="es-419" sz="2400" b="1" dirty="0">
                <a:latin typeface="Arial" panose="020B0604020202020204" pitchFamily="34" charset="0"/>
                <a:ea typeface="Times New Roman" panose="02020603050405020304" pitchFamily="18" charset="0"/>
                <a:cs typeface="Arial" panose="020B0604020202020204" pitchFamily="34" charset="0"/>
              </a:rPr>
              <a:t>injerencias arbitrarias en su vida privada</a:t>
            </a:r>
            <a:r>
              <a:rPr lang="es-419" sz="2400" dirty="0">
                <a:latin typeface="Arial" panose="020B0604020202020204" pitchFamily="34" charset="0"/>
                <a:ea typeface="Times New Roman" panose="02020603050405020304" pitchFamily="18" charset="0"/>
                <a:cs typeface="Arial" panose="020B0604020202020204" pitchFamily="34" charset="0"/>
              </a:rPr>
              <a:t>, su familia, su domicilio o su correspondencia, ni de ataques a su honra o a su reputación. Toda persona tiene derecho a la protección de la ley contra tales injerencias o ataques”. (Diciembre de 1948.)</a:t>
            </a:r>
          </a:p>
          <a:p>
            <a:pPr marL="0" indent="0" algn="just">
              <a:buNone/>
            </a:pPr>
            <a:endParaRPr lang="es-419" sz="2400" dirty="0">
              <a:latin typeface="Arial" panose="020B0604020202020204" pitchFamily="34" charset="0"/>
              <a:ea typeface="Times New Roman" panose="02020603050405020304" pitchFamily="18" charset="0"/>
              <a:cs typeface="Arial" panose="020B0604020202020204" pitchFamily="34" charset="0"/>
            </a:endParaRPr>
          </a:p>
          <a:p>
            <a:pPr algn="just">
              <a:buFont typeface="Wingdings" panose="05000000000000000000" pitchFamily="2" charset="2"/>
              <a:buChar char="q"/>
            </a:pPr>
            <a:r>
              <a:rPr lang="es-419" sz="2400" dirty="0">
                <a:latin typeface="Arial" panose="020B0604020202020204" pitchFamily="34" charset="0"/>
                <a:ea typeface="Times New Roman" panose="02020603050405020304" pitchFamily="18" charset="0"/>
                <a:cs typeface="Arial" panose="020B0604020202020204" pitchFamily="34" charset="0"/>
              </a:rPr>
              <a:t> El Pacto Internacional de Derechos Civiles y Políticos, que, en su artículo 17, reitera, casi a la letra, el texto del citado artículo 12. (Diciembre de 1966.) </a:t>
            </a:r>
          </a:p>
          <a:p>
            <a:pPr algn="just">
              <a:buFont typeface="Wingdings" panose="05000000000000000000" pitchFamily="2" charset="2"/>
              <a:buChar char="q"/>
            </a:pPr>
            <a:endParaRPr lang="es-419" sz="2400" dirty="0">
              <a:latin typeface="Arial" panose="020B0604020202020204" pitchFamily="34" charset="0"/>
              <a:ea typeface="Times New Roman" panose="02020603050405020304" pitchFamily="18" charset="0"/>
              <a:cs typeface="Arial" panose="020B0604020202020204" pitchFamily="34" charset="0"/>
            </a:endParaRPr>
          </a:p>
          <a:p>
            <a:pPr algn="just">
              <a:buFont typeface="Wingdings" panose="05000000000000000000" pitchFamily="2" charset="2"/>
              <a:buChar char="q"/>
            </a:pPr>
            <a:r>
              <a:rPr lang="es-419" sz="2400" dirty="0">
                <a:latin typeface="Arial" panose="020B0604020202020204" pitchFamily="34" charset="0"/>
                <a:ea typeface="Times New Roman" panose="02020603050405020304" pitchFamily="18" charset="0"/>
                <a:cs typeface="Arial" panose="020B0604020202020204" pitchFamily="34" charset="0"/>
              </a:rPr>
              <a:t> La Convención Americana sobre Derechos Humanos (artículo 11.2) también repite el mencionado artículo 12 de la Declaración Universal. (Noviembre de 1969; ratificada por México en febrero de 1981.) </a:t>
            </a:r>
          </a:p>
          <a:p>
            <a:pPr marL="0" indent="0" algn="just">
              <a:buNone/>
            </a:pPr>
            <a:endParaRPr lang="es-419" sz="2400" kern="12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es-419" sz="2400" kern="1200" dirty="0">
                <a:effectLst/>
                <a:latin typeface="Arial" panose="020B0604020202020204" pitchFamily="34" charset="0"/>
                <a:ea typeface="Times New Roman" panose="02020603050405020304" pitchFamily="18" charset="0"/>
                <a:cs typeface="Arial" panose="020B0604020202020204" pitchFamily="34" charset="0"/>
              </a:rPr>
              <a:t>En este sentido, podemos señalar, de manera general,  un consenso en lo que es viable denominar el  “Sistema Convencional de Occidente”. </a:t>
            </a:r>
          </a:p>
          <a:p>
            <a:pPr algn="just">
              <a:buFont typeface="Wingdings" panose="05000000000000000000" pitchFamily="2" charset="2"/>
              <a:buChar char="q"/>
            </a:pPr>
            <a:endParaRPr lang="es-419" sz="2400" dirty="0">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es-MX" sz="24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s-MX" sz="2000" dirty="0">
              <a:solidFill>
                <a:schemeClr val="tx2"/>
              </a:solidFill>
            </a:endParaRPr>
          </a:p>
        </p:txBody>
      </p:sp>
      <p:sp>
        <p:nvSpPr>
          <p:cNvPr id="4" name="CuadroTexto 3">
            <a:extLst>
              <a:ext uri="{FF2B5EF4-FFF2-40B4-BE49-F238E27FC236}">
                <a16:creationId xmlns:a16="http://schemas.microsoft.com/office/drawing/2014/main" id="{1BBBA787-9538-45C1-BA9C-4C8EFE85C3FF}"/>
              </a:ext>
            </a:extLst>
          </p:cNvPr>
          <p:cNvSpPr txBox="1"/>
          <p:nvPr/>
        </p:nvSpPr>
        <p:spPr>
          <a:xfrm>
            <a:off x="548640" y="6177280"/>
            <a:ext cx="11165840" cy="292388"/>
          </a:xfrm>
          <a:prstGeom prst="rect">
            <a:avLst/>
          </a:prstGeom>
          <a:noFill/>
        </p:spPr>
        <p:txBody>
          <a:bodyPr wrap="square" rtlCol="0">
            <a:spAutoFit/>
          </a:bodyPr>
          <a:lstStyle/>
          <a:p>
            <a:r>
              <a:rPr lang="es-MX" sz="1300" dirty="0"/>
              <a:t>*</a:t>
            </a:r>
            <a:r>
              <a:rPr lang="es-MX" sz="1300" dirty="0">
                <a:latin typeface="Arial" panose="020B0604020202020204" pitchFamily="34" charset="0"/>
                <a:cs typeface="Arial" panose="020B0604020202020204" pitchFamily="34" charset="0"/>
              </a:rPr>
              <a:t>Con apoyo, además, en los incisos c) y d) del artículo 29 de la Convención Americana sobre Derechos Humanos</a:t>
            </a:r>
            <a:r>
              <a:rPr lang="es-MX" sz="1300" dirty="0"/>
              <a:t>.  </a:t>
            </a:r>
          </a:p>
        </p:txBody>
      </p:sp>
      <p:sp>
        <p:nvSpPr>
          <p:cNvPr id="2" name="CuadroTexto 1">
            <a:extLst>
              <a:ext uri="{FF2B5EF4-FFF2-40B4-BE49-F238E27FC236}">
                <a16:creationId xmlns:a16="http://schemas.microsoft.com/office/drawing/2014/main" id="{5DD6801F-FB78-0354-4969-D54F9964C9D0}"/>
              </a:ext>
            </a:extLst>
          </p:cNvPr>
          <p:cNvSpPr txBox="1"/>
          <p:nvPr/>
        </p:nvSpPr>
        <p:spPr>
          <a:xfrm>
            <a:off x="3505200" y="1117600"/>
            <a:ext cx="5770880" cy="553998"/>
          </a:xfrm>
          <a:prstGeom prst="rect">
            <a:avLst/>
          </a:prstGeom>
          <a:noFill/>
        </p:spPr>
        <p:txBody>
          <a:bodyPr wrap="square" rtlCol="0">
            <a:spAutoFit/>
          </a:bodyPr>
          <a:lstStyle/>
          <a:p>
            <a:r>
              <a:rPr lang="es-ES" sz="3000" b="1" dirty="0">
                <a:solidFill>
                  <a:schemeClr val="bg1"/>
                </a:solidFill>
                <a:latin typeface="Arial" panose="020B0604020202020204" pitchFamily="34" charset="0"/>
                <a:cs typeface="Arial" panose="020B0604020202020204" pitchFamily="34" charset="0"/>
              </a:rPr>
              <a:t>MARCO CONVENCIONAL </a:t>
            </a:r>
            <a:endParaRPr lang="es-MX" sz="3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928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FBD948B-BD39-49B4-900B-B0A676660A0F}"/>
              </a:ext>
            </a:extLst>
          </p:cNvPr>
          <p:cNvSpPr txBox="1"/>
          <p:nvPr/>
        </p:nvSpPr>
        <p:spPr>
          <a:xfrm>
            <a:off x="2570480" y="3241983"/>
            <a:ext cx="7051040" cy="1754326"/>
          </a:xfrm>
          <a:prstGeom prst="rect">
            <a:avLst/>
          </a:prstGeom>
          <a:noFill/>
        </p:spPr>
        <p:txBody>
          <a:bodyPr wrap="square" rtlCol="0">
            <a:spAutoFit/>
          </a:bodyPr>
          <a:lstStyle/>
          <a:p>
            <a:pPr algn="ctr"/>
            <a:r>
              <a:rPr lang="es-ES" sz="3600" b="1" dirty="0">
                <a:latin typeface="Arial" panose="020B0604020202020204" pitchFamily="34" charset="0"/>
                <a:cs typeface="Arial" panose="020B0604020202020204" pitchFamily="34" charset="0"/>
              </a:rPr>
              <a:t>GENERALIDADES DEL SISTEMA JURÍDICO </a:t>
            </a:r>
          </a:p>
          <a:p>
            <a:pPr algn="ctr"/>
            <a:r>
              <a:rPr lang="es-ES" sz="3600" b="1" dirty="0">
                <a:latin typeface="Arial" panose="020B0604020202020204" pitchFamily="34" charset="0"/>
                <a:cs typeface="Arial" panose="020B0604020202020204" pitchFamily="34" charset="0"/>
              </a:rPr>
              <a:t>MEXICANO </a:t>
            </a:r>
            <a:endParaRPr lang="es-MX"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900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ángulo: esquinas redondeadas 3">
            <a:extLst>
              <a:ext uri="{FF2B5EF4-FFF2-40B4-BE49-F238E27FC236}">
                <a16:creationId xmlns:a16="http://schemas.microsoft.com/office/drawing/2014/main" id="{BAC14376-ABB1-4492-82AE-252E66CC0846}"/>
              </a:ext>
            </a:extLst>
          </p:cNvPr>
          <p:cNvSpPr/>
          <p:nvPr/>
        </p:nvSpPr>
        <p:spPr>
          <a:xfrm>
            <a:off x="4643120" y="772160"/>
            <a:ext cx="2661920" cy="833120"/>
          </a:xfrm>
          <a:prstGeom prst="roundRect">
            <a:avLst/>
          </a:prstGeom>
          <a:solidFill>
            <a:schemeClr val="accent6">
              <a:lumMod val="75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a:latin typeface="Arial" panose="020B0604020202020204" pitchFamily="34" charset="0"/>
                <a:cs typeface="Arial" panose="020B0604020202020204" pitchFamily="34" charset="0"/>
              </a:rPr>
              <a:t>INAI</a:t>
            </a:r>
            <a:endParaRPr lang="es-MX" sz="2800" dirty="0">
              <a:latin typeface="Arial" panose="020B0604020202020204" pitchFamily="34" charset="0"/>
              <a:cs typeface="Arial" panose="020B0604020202020204" pitchFamily="34" charset="0"/>
            </a:endParaRPr>
          </a:p>
        </p:txBody>
      </p:sp>
      <p:sp>
        <p:nvSpPr>
          <p:cNvPr id="5" name="Rectángulo: esquinas redondeadas 4">
            <a:extLst>
              <a:ext uri="{FF2B5EF4-FFF2-40B4-BE49-F238E27FC236}">
                <a16:creationId xmlns:a16="http://schemas.microsoft.com/office/drawing/2014/main" id="{05737801-B418-4FDD-9DA8-BEC987F36CCD}"/>
              </a:ext>
            </a:extLst>
          </p:cNvPr>
          <p:cNvSpPr/>
          <p:nvPr/>
        </p:nvSpPr>
        <p:spPr>
          <a:xfrm>
            <a:off x="4043680" y="2377440"/>
            <a:ext cx="4003040" cy="1127760"/>
          </a:xfrm>
          <a:prstGeom prst="roundRect">
            <a:avLst/>
          </a:prstGeom>
          <a:solidFill>
            <a:srgbClr val="FF000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atin typeface="Arial" panose="020B0604020202020204" pitchFamily="34" charset="0"/>
                <a:cs typeface="Arial" panose="020B0604020202020204" pitchFamily="34" charset="0"/>
              </a:rPr>
              <a:t>SUJETO  OBLIGADO</a:t>
            </a:r>
          </a:p>
          <a:p>
            <a:pPr algn="ctr"/>
            <a:r>
              <a:rPr lang="es-ES" dirty="0">
                <a:latin typeface="Arial" panose="020B0604020202020204" pitchFamily="34" charset="0"/>
                <a:cs typeface="Arial" panose="020B0604020202020204" pitchFamily="34" charset="0"/>
              </a:rPr>
              <a:t>(JUZGADO O TRIBUNAL) </a:t>
            </a:r>
            <a:endParaRPr lang="es-MX" dirty="0">
              <a:latin typeface="Arial" panose="020B0604020202020204" pitchFamily="34" charset="0"/>
              <a:cs typeface="Arial" panose="020B0604020202020204" pitchFamily="34" charset="0"/>
            </a:endParaRPr>
          </a:p>
        </p:txBody>
      </p:sp>
      <p:sp>
        <p:nvSpPr>
          <p:cNvPr id="6" name="Rectángulo 5">
            <a:extLst>
              <a:ext uri="{FF2B5EF4-FFF2-40B4-BE49-F238E27FC236}">
                <a16:creationId xmlns:a16="http://schemas.microsoft.com/office/drawing/2014/main" id="{381DEEC1-556E-4E0A-9D7C-03E04C38E095}"/>
              </a:ext>
            </a:extLst>
          </p:cNvPr>
          <p:cNvSpPr/>
          <p:nvPr/>
        </p:nvSpPr>
        <p:spPr>
          <a:xfrm>
            <a:off x="1788160" y="4521200"/>
            <a:ext cx="2255520" cy="792480"/>
          </a:xfrm>
          <a:prstGeom prst="rect">
            <a:avLst/>
          </a:prstGeom>
          <a:solidFill>
            <a:srgbClr val="FFC00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atin typeface="Arial" panose="020B0604020202020204" pitchFamily="34" charset="0"/>
                <a:cs typeface="Arial" panose="020B0604020202020204" pitchFamily="34" charset="0"/>
              </a:rPr>
              <a:t>UNIDAD DE </a:t>
            </a:r>
          </a:p>
          <a:p>
            <a:pPr algn="ctr"/>
            <a:r>
              <a:rPr lang="es-ES" dirty="0">
                <a:latin typeface="Arial" panose="020B0604020202020204" pitchFamily="34" charset="0"/>
                <a:cs typeface="Arial" panose="020B0604020202020204" pitchFamily="34" charset="0"/>
              </a:rPr>
              <a:t>TRANSPARENCIA</a:t>
            </a:r>
            <a:endParaRPr lang="es-MX" dirty="0">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id="{541E10F6-170E-45D9-BB8A-001F7A5C5D56}"/>
              </a:ext>
            </a:extLst>
          </p:cNvPr>
          <p:cNvSpPr/>
          <p:nvPr/>
        </p:nvSpPr>
        <p:spPr>
          <a:xfrm>
            <a:off x="8128000" y="4521200"/>
            <a:ext cx="2550160" cy="731520"/>
          </a:xfrm>
          <a:prstGeom prst="rect">
            <a:avLst/>
          </a:prstGeom>
          <a:solidFill>
            <a:srgbClr val="FFC00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atin typeface="Arial" panose="020B0604020202020204" pitchFamily="34" charset="0"/>
                <a:cs typeface="Arial" panose="020B0604020202020204" pitchFamily="34" charset="0"/>
              </a:rPr>
              <a:t>COMITÉ DE TRANSPARENCIA</a:t>
            </a:r>
            <a:endParaRPr lang="es-MX" dirty="0">
              <a:latin typeface="Arial" panose="020B0604020202020204" pitchFamily="34" charset="0"/>
              <a:cs typeface="Arial" panose="020B0604020202020204" pitchFamily="34" charset="0"/>
            </a:endParaRPr>
          </a:p>
        </p:txBody>
      </p:sp>
      <p:cxnSp>
        <p:nvCxnSpPr>
          <p:cNvPr id="11" name="Conector recto de flecha 10">
            <a:extLst>
              <a:ext uri="{FF2B5EF4-FFF2-40B4-BE49-F238E27FC236}">
                <a16:creationId xmlns:a16="http://schemas.microsoft.com/office/drawing/2014/main" id="{C0F23D10-BDDD-4239-B260-D2318981E977}"/>
              </a:ext>
            </a:extLst>
          </p:cNvPr>
          <p:cNvCxnSpPr>
            <a:cxnSpLocks/>
            <a:stCxn id="4" idx="2"/>
          </p:cNvCxnSpPr>
          <p:nvPr/>
        </p:nvCxnSpPr>
        <p:spPr>
          <a:xfrm>
            <a:off x="5974080" y="1605280"/>
            <a:ext cx="0" cy="77216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6" name="Conector recto 25">
            <a:extLst>
              <a:ext uri="{FF2B5EF4-FFF2-40B4-BE49-F238E27FC236}">
                <a16:creationId xmlns:a16="http://schemas.microsoft.com/office/drawing/2014/main" id="{3A6DD7BF-32B6-46BA-A361-C40FB06E560A}"/>
              </a:ext>
            </a:extLst>
          </p:cNvPr>
          <p:cNvCxnSpPr/>
          <p:nvPr/>
        </p:nvCxnSpPr>
        <p:spPr>
          <a:xfrm>
            <a:off x="2905760" y="4146310"/>
            <a:ext cx="649224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4" name="Conector recto 33">
            <a:extLst>
              <a:ext uri="{FF2B5EF4-FFF2-40B4-BE49-F238E27FC236}">
                <a16:creationId xmlns:a16="http://schemas.microsoft.com/office/drawing/2014/main" id="{6C82A1D4-8C45-4E0F-B18B-2D7A5CDA2AA6}"/>
              </a:ext>
            </a:extLst>
          </p:cNvPr>
          <p:cNvCxnSpPr>
            <a:endCxn id="6" idx="0"/>
          </p:cNvCxnSpPr>
          <p:nvPr/>
        </p:nvCxnSpPr>
        <p:spPr>
          <a:xfrm>
            <a:off x="2915920" y="4146310"/>
            <a:ext cx="0" cy="374890"/>
          </a:xfrm>
          <a:prstGeom prst="line">
            <a:avLst/>
          </a:prstGeom>
        </p:spPr>
        <p:style>
          <a:lnRef idx="3">
            <a:schemeClr val="accent2"/>
          </a:lnRef>
          <a:fillRef idx="0">
            <a:schemeClr val="accent2"/>
          </a:fillRef>
          <a:effectRef idx="2">
            <a:schemeClr val="accent2"/>
          </a:effectRef>
          <a:fontRef idx="minor">
            <a:schemeClr val="tx1"/>
          </a:fontRef>
        </p:style>
      </p:cxnSp>
      <p:cxnSp>
        <p:nvCxnSpPr>
          <p:cNvPr id="36" name="Conector recto 35">
            <a:extLst>
              <a:ext uri="{FF2B5EF4-FFF2-40B4-BE49-F238E27FC236}">
                <a16:creationId xmlns:a16="http://schemas.microsoft.com/office/drawing/2014/main" id="{19B7C034-3B33-452F-9596-58F4DCAC1FED}"/>
              </a:ext>
            </a:extLst>
          </p:cNvPr>
          <p:cNvCxnSpPr>
            <a:endCxn id="7" idx="0"/>
          </p:cNvCxnSpPr>
          <p:nvPr/>
        </p:nvCxnSpPr>
        <p:spPr>
          <a:xfrm>
            <a:off x="9398000" y="4146310"/>
            <a:ext cx="5080" cy="374890"/>
          </a:xfrm>
          <a:prstGeom prst="line">
            <a:avLst/>
          </a:prstGeom>
        </p:spPr>
        <p:style>
          <a:lnRef idx="3">
            <a:schemeClr val="accent2"/>
          </a:lnRef>
          <a:fillRef idx="0">
            <a:schemeClr val="accent2"/>
          </a:fillRef>
          <a:effectRef idx="2">
            <a:schemeClr val="accent2"/>
          </a:effectRef>
          <a:fontRef idx="minor">
            <a:schemeClr val="tx1"/>
          </a:fontRef>
        </p:style>
      </p:cxnSp>
      <p:sp>
        <p:nvSpPr>
          <p:cNvPr id="41" name="CuadroTexto 40">
            <a:extLst>
              <a:ext uri="{FF2B5EF4-FFF2-40B4-BE49-F238E27FC236}">
                <a16:creationId xmlns:a16="http://schemas.microsoft.com/office/drawing/2014/main" id="{D06BA493-7EBD-48C2-AD28-32E37EA0BAA2}"/>
              </a:ext>
            </a:extLst>
          </p:cNvPr>
          <p:cNvSpPr txBox="1"/>
          <p:nvPr/>
        </p:nvSpPr>
        <p:spPr>
          <a:xfrm>
            <a:off x="1696720" y="5450591"/>
            <a:ext cx="2336800" cy="646331"/>
          </a:xfrm>
          <a:prstGeom prst="rect">
            <a:avLst/>
          </a:prstGeom>
          <a:noFill/>
        </p:spPr>
        <p:txBody>
          <a:bodyPr wrap="square" rtlCol="0">
            <a:spAutoFit/>
          </a:bodyPr>
          <a:lstStyle/>
          <a:p>
            <a:r>
              <a:rPr lang="es-ES" dirty="0">
                <a:latin typeface="Arial" panose="020B0604020202020204" pitchFamily="34" charset="0"/>
                <a:cs typeface="Arial" panose="020B0604020202020204" pitchFamily="34" charset="0"/>
              </a:rPr>
              <a:t>INGRESO/EGRESO DE LA  SOLICITUD</a:t>
            </a:r>
            <a:endParaRPr lang="es-MX" dirty="0">
              <a:latin typeface="Arial" panose="020B0604020202020204" pitchFamily="34" charset="0"/>
              <a:cs typeface="Arial" panose="020B0604020202020204" pitchFamily="34" charset="0"/>
            </a:endParaRPr>
          </a:p>
        </p:txBody>
      </p:sp>
      <p:sp>
        <p:nvSpPr>
          <p:cNvPr id="42" name="CuadroTexto 41">
            <a:extLst>
              <a:ext uri="{FF2B5EF4-FFF2-40B4-BE49-F238E27FC236}">
                <a16:creationId xmlns:a16="http://schemas.microsoft.com/office/drawing/2014/main" id="{EEA1073E-6D59-4C99-B9E0-874FBD3839B1}"/>
              </a:ext>
            </a:extLst>
          </p:cNvPr>
          <p:cNvSpPr txBox="1"/>
          <p:nvPr/>
        </p:nvSpPr>
        <p:spPr>
          <a:xfrm>
            <a:off x="8138160" y="5394960"/>
            <a:ext cx="2550160" cy="1477328"/>
          </a:xfrm>
          <a:prstGeom prst="rect">
            <a:avLst/>
          </a:prstGeom>
          <a:noFill/>
        </p:spPr>
        <p:txBody>
          <a:bodyPr wrap="square" rtlCol="0">
            <a:spAutoFit/>
          </a:bodyPr>
          <a:lstStyle/>
          <a:p>
            <a:r>
              <a:rPr lang="es-ES" dirty="0">
                <a:latin typeface="Arial" panose="020B0604020202020204" pitchFamily="34" charset="0"/>
                <a:cs typeface="Arial" panose="020B0604020202020204" pitchFamily="34" charset="0"/>
              </a:rPr>
              <a:t>CLASIFICACIÓN O DESCLASIFICACIÓN DE LA INFORMACIÓN, CASO POR CASO</a:t>
            </a:r>
            <a:endParaRPr lang="es-MX" dirty="0">
              <a:latin typeface="Arial" panose="020B0604020202020204" pitchFamily="34" charset="0"/>
              <a:cs typeface="Arial" panose="020B0604020202020204" pitchFamily="34" charset="0"/>
            </a:endParaRPr>
          </a:p>
        </p:txBody>
      </p:sp>
      <p:cxnSp>
        <p:nvCxnSpPr>
          <p:cNvPr id="44" name="Conector recto 43">
            <a:extLst>
              <a:ext uri="{FF2B5EF4-FFF2-40B4-BE49-F238E27FC236}">
                <a16:creationId xmlns:a16="http://schemas.microsoft.com/office/drawing/2014/main" id="{AA377A3A-108D-47A3-BBC9-D568C6DBFB42}"/>
              </a:ext>
            </a:extLst>
          </p:cNvPr>
          <p:cNvCxnSpPr>
            <a:stCxn id="5" idx="2"/>
          </p:cNvCxnSpPr>
          <p:nvPr/>
        </p:nvCxnSpPr>
        <p:spPr>
          <a:xfrm flipH="1">
            <a:off x="6035040" y="3505200"/>
            <a:ext cx="10160" cy="641110"/>
          </a:xfrm>
          <a:prstGeom prst="line">
            <a:avLst/>
          </a:prstGeom>
        </p:spPr>
        <p:style>
          <a:lnRef idx="3">
            <a:schemeClr val="accent2"/>
          </a:lnRef>
          <a:fillRef idx="0">
            <a:schemeClr val="accent2"/>
          </a:fillRef>
          <a:effectRef idx="2">
            <a:schemeClr val="accent2"/>
          </a:effectRef>
          <a:fontRef idx="minor">
            <a:schemeClr val="tx1"/>
          </a:fontRef>
        </p:style>
      </p:cxnSp>
      <p:sp>
        <p:nvSpPr>
          <p:cNvPr id="45" name="Elipse 44">
            <a:extLst>
              <a:ext uri="{FF2B5EF4-FFF2-40B4-BE49-F238E27FC236}">
                <a16:creationId xmlns:a16="http://schemas.microsoft.com/office/drawing/2014/main" id="{CFB69323-CF3B-4F9C-BCED-D41F639BDECC}"/>
              </a:ext>
            </a:extLst>
          </p:cNvPr>
          <p:cNvSpPr/>
          <p:nvPr/>
        </p:nvSpPr>
        <p:spPr>
          <a:xfrm>
            <a:off x="4750434" y="4787420"/>
            <a:ext cx="2550160" cy="1420340"/>
          </a:xfrm>
          <a:prstGeom prst="ellipse">
            <a:avLst/>
          </a:prstGeom>
          <a:solidFill>
            <a:srgbClr val="000066"/>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atin typeface="Arial" panose="020B0604020202020204" pitchFamily="34" charset="0"/>
                <a:cs typeface="Arial" panose="020B0604020202020204" pitchFamily="34" charset="0"/>
              </a:rPr>
              <a:t>ÓRGANOS DEL CONSEJO DE LA JUDICATURA FEDERAL </a:t>
            </a:r>
            <a:endParaRPr lang="es-MX" dirty="0">
              <a:latin typeface="Arial" panose="020B0604020202020204" pitchFamily="34" charset="0"/>
              <a:cs typeface="Arial" panose="020B0604020202020204" pitchFamily="34" charset="0"/>
            </a:endParaRPr>
          </a:p>
        </p:txBody>
      </p:sp>
      <p:cxnSp>
        <p:nvCxnSpPr>
          <p:cNvPr id="47" name="Conector recto 46">
            <a:extLst>
              <a:ext uri="{FF2B5EF4-FFF2-40B4-BE49-F238E27FC236}">
                <a16:creationId xmlns:a16="http://schemas.microsoft.com/office/drawing/2014/main" id="{B1DA2352-694F-4044-BF96-E68986912F5E}"/>
              </a:ext>
            </a:extLst>
          </p:cNvPr>
          <p:cNvCxnSpPr>
            <a:cxnSpLocks/>
            <a:stCxn id="45" idx="6"/>
            <a:endCxn id="7" idx="1"/>
          </p:cNvCxnSpPr>
          <p:nvPr/>
        </p:nvCxnSpPr>
        <p:spPr>
          <a:xfrm flipV="1">
            <a:off x="7300594" y="4886960"/>
            <a:ext cx="827406" cy="610630"/>
          </a:xfrm>
          <a:prstGeom prst="line">
            <a:avLst/>
          </a:prstGeom>
        </p:spPr>
        <p:style>
          <a:lnRef idx="3">
            <a:schemeClr val="accent2"/>
          </a:lnRef>
          <a:fillRef idx="0">
            <a:schemeClr val="accent2"/>
          </a:fillRef>
          <a:effectRef idx="2">
            <a:schemeClr val="accent2"/>
          </a:effectRef>
          <a:fontRef idx="minor">
            <a:schemeClr val="tx1"/>
          </a:fontRef>
        </p:style>
      </p:cxnSp>
      <p:cxnSp>
        <p:nvCxnSpPr>
          <p:cNvPr id="49" name="Conector recto 48">
            <a:extLst>
              <a:ext uri="{FF2B5EF4-FFF2-40B4-BE49-F238E27FC236}">
                <a16:creationId xmlns:a16="http://schemas.microsoft.com/office/drawing/2014/main" id="{9C03E5DF-B120-4A32-A93E-4C6E7A932CD5}"/>
              </a:ext>
            </a:extLst>
          </p:cNvPr>
          <p:cNvCxnSpPr>
            <a:cxnSpLocks/>
            <a:stCxn id="45" idx="2"/>
            <a:endCxn id="6" idx="3"/>
          </p:cNvCxnSpPr>
          <p:nvPr/>
        </p:nvCxnSpPr>
        <p:spPr>
          <a:xfrm flipH="1" flipV="1">
            <a:off x="4043680" y="4917440"/>
            <a:ext cx="706754" cy="580150"/>
          </a:xfrm>
          <a:prstGeom prst="line">
            <a:avLst/>
          </a:prstGeom>
        </p:spPr>
        <p:style>
          <a:lnRef idx="3">
            <a:schemeClr val="accent2"/>
          </a:lnRef>
          <a:fillRef idx="0">
            <a:schemeClr val="accent2"/>
          </a:fillRef>
          <a:effectRef idx="2">
            <a:schemeClr val="accent2"/>
          </a:effectRef>
          <a:fontRef idx="minor">
            <a:schemeClr val="tx1"/>
          </a:fontRef>
        </p:style>
      </p:cxnSp>
      <p:sp>
        <p:nvSpPr>
          <p:cNvPr id="50" name="CuadroTexto 49">
            <a:extLst>
              <a:ext uri="{FF2B5EF4-FFF2-40B4-BE49-F238E27FC236}">
                <a16:creationId xmlns:a16="http://schemas.microsoft.com/office/drawing/2014/main" id="{32296327-1B3B-443D-AAE7-46C817448ED7}"/>
              </a:ext>
            </a:extLst>
          </p:cNvPr>
          <p:cNvSpPr txBox="1"/>
          <p:nvPr/>
        </p:nvSpPr>
        <p:spPr>
          <a:xfrm>
            <a:off x="9093203" y="2304871"/>
            <a:ext cx="2656840" cy="1754326"/>
          </a:xfrm>
          <a:prstGeom prst="rect">
            <a:avLst/>
          </a:prstGeom>
          <a:noFill/>
        </p:spPr>
        <p:txBody>
          <a:bodyPr wrap="square" rtlCol="0">
            <a:spAutoFit/>
          </a:bodyPr>
          <a:lstStyle/>
          <a:p>
            <a:r>
              <a:rPr lang="es-ES" b="1" dirty="0">
                <a:latin typeface="Arial" panose="020B0604020202020204" pitchFamily="34" charset="0"/>
                <a:cs typeface="Arial" panose="020B0604020202020204" pitchFamily="34" charset="0"/>
              </a:rPr>
              <a:t>ACUERDO DEL PLENO DEL CONSEJO DE LA JUDICATURA FEDERAL DOF 30/06/2017</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6798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DBD2F012-1C09-4CE9-9276-B37A4943F144}"/>
              </a:ext>
            </a:extLst>
          </p:cNvPr>
          <p:cNvSpPr/>
          <p:nvPr/>
        </p:nvSpPr>
        <p:spPr>
          <a:xfrm>
            <a:off x="1320801" y="1757680"/>
            <a:ext cx="3048000" cy="4094480"/>
          </a:xfrm>
          <a:prstGeom prst="roundRect">
            <a:avLst/>
          </a:prstGeom>
          <a:solidFill>
            <a:srgbClr val="9900CC"/>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atin typeface="Arial" panose="020B0604020202020204" pitchFamily="34" charset="0"/>
                <a:cs typeface="Arial" panose="020B0604020202020204" pitchFamily="34" charset="0"/>
              </a:rPr>
              <a:t>EN MÉXICO, LA SUPREMA CORTE DE JUSTICIA DE LA NACIÓN (TRIBUNAL CONSTITUCIONAL) TIENE UN SISTEMA DIFERENCIADO DE LOS TRIBUNALES Y JUZGADORES FEDERALES, DADO POR LA MISMA CORTE ⃰</a:t>
            </a:r>
            <a:endParaRPr lang="es-MX" dirty="0">
              <a:latin typeface="Arial" panose="020B0604020202020204" pitchFamily="34" charset="0"/>
              <a:cs typeface="Arial" panose="020B0604020202020204" pitchFamily="34" charset="0"/>
            </a:endParaRPr>
          </a:p>
        </p:txBody>
      </p:sp>
      <p:sp>
        <p:nvSpPr>
          <p:cNvPr id="6" name="Flecha: a la derecha 5">
            <a:extLst>
              <a:ext uri="{FF2B5EF4-FFF2-40B4-BE49-F238E27FC236}">
                <a16:creationId xmlns:a16="http://schemas.microsoft.com/office/drawing/2014/main" id="{03C0BFD7-C749-46F5-970E-09508375CBA8}"/>
              </a:ext>
            </a:extLst>
          </p:cNvPr>
          <p:cNvSpPr/>
          <p:nvPr/>
        </p:nvSpPr>
        <p:spPr>
          <a:xfrm>
            <a:off x="5273040" y="4165600"/>
            <a:ext cx="1503680" cy="792480"/>
          </a:xfrm>
          <a:prstGeom prst="rightArrow">
            <a:avLst/>
          </a:prstGeom>
          <a:solidFill>
            <a:schemeClr val="accent4">
              <a:lumMod val="60000"/>
              <a:lumOff val="40000"/>
            </a:schemeClr>
          </a:solidFill>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esquinas redondeadas 6">
            <a:extLst>
              <a:ext uri="{FF2B5EF4-FFF2-40B4-BE49-F238E27FC236}">
                <a16:creationId xmlns:a16="http://schemas.microsoft.com/office/drawing/2014/main" id="{56A07B99-56FD-4E1E-9ABC-A0954050A71D}"/>
              </a:ext>
            </a:extLst>
          </p:cNvPr>
          <p:cNvSpPr/>
          <p:nvPr/>
        </p:nvSpPr>
        <p:spPr>
          <a:xfrm>
            <a:off x="7823200" y="1757680"/>
            <a:ext cx="3142400" cy="4175760"/>
          </a:xfrm>
          <a:prstGeom prst="roundRect">
            <a:avLst/>
          </a:prstGeom>
          <a:solidFill>
            <a:srgbClr val="9900CC"/>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r>
              <a:rPr lang="es-ES" dirty="0">
                <a:latin typeface="Arial" panose="020B0604020202020204" pitchFamily="34" charset="0"/>
                <a:cs typeface="Arial" panose="020B0604020202020204" pitchFamily="34" charset="0"/>
              </a:rPr>
              <a:t>CONFORME AL ACUERDO 9/2003 DEL PLENO DE LA SCJN</a:t>
            </a:r>
          </a:p>
          <a:p>
            <a:pPr marL="285750" indent="-285750" algn="ctr">
              <a:buFont typeface="Wingdings" panose="05000000000000000000" pitchFamily="2" charset="2"/>
              <a:buChar char="Ø"/>
            </a:pPr>
            <a:endParaRPr lang="es-ES" dirty="0">
              <a:latin typeface="Arial" panose="020B0604020202020204" pitchFamily="34" charset="0"/>
              <a:cs typeface="Arial" panose="020B0604020202020204" pitchFamily="34" charset="0"/>
            </a:endParaRPr>
          </a:p>
          <a:p>
            <a:pPr marL="285750" indent="-285750" algn="ctr">
              <a:buFont typeface="Wingdings" panose="05000000000000000000" pitchFamily="2" charset="2"/>
              <a:buChar char="Ø"/>
            </a:pPr>
            <a:r>
              <a:rPr lang="es-ES" dirty="0">
                <a:latin typeface="Arial" panose="020B0604020202020204" pitchFamily="34" charset="0"/>
                <a:cs typeface="Arial" panose="020B0604020202020204" pitchFamily="34" charset="0"/>
              </a:rPr>
              <a:t>RECOMENDACIONES PARA LA SUPRESIÓN DE DATOS PERSONALES EN LA SENTENCIAS DICTADAS POR EL PLENO Y LAS SALAS DE ESTE ALTO TRIBUNAL  </a:t>
            </a:r>
            <a:endParaRPr lang="es-MX" dirty="0">
              <a:latin typeface="Arial" panose="020B0604020202020204" pitchFamily="34" charset="0"/>
              <a:cs typeface="Arial" panose="020B0604020202020204" pitchFamily="34" charset="0"/>
            </a:endParaRPr>
          </a:p>
        </p:txBody>
      </p:sp>
      <p:pic>
        <p:nvPicPr>
          <p:cNvPr id="1026" name="Picture 2" descr="Resultado de imagen de suprema corte de justicia de la nación">
            <a:extLst>
              <a:ext uri="{FF2B5EF4-FFF2-40B4-BE49-F238E27FC236}">
                <a16:creationId xmlns:a16="http://schemas.microsoft.com/office/drawing/2014/main" id="{B5C5F399-9095-441C-89B9-3EBCF907C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3310" y="1852895"/>
            <a:ext cx="2527937" cy="1697990"/>
          </a:xfrm>
          <a:prstGeom prst="rect">
            <a:avLst/>
          </a:prstGeom>
          <a:noFill/>
          <a:scene3d>
            <a:camera prst="orthographicFront"/>
            <a:lightRig rig="threePt" dir="t"/>
          </a:scene3d>
          <a:sp3d>
            <a:bevelT w="114300" prst="artDeco"/>
          </a:sp3d>
          <a:extLst>
            <a:ext uri="{909E8E84-426E-40DD-AFC4-6F175D3DCCD1}">
              <a14:hiddenFill xmlns:a14="http://schemas.microsoft.com/office/drawing/2010/main">
                <a:solidFill>
                  <a:srgbClr val="FFFFFF"/>
                </a:solidFill>
              </a14:hiddenFill>
            </a:ext>
          </a:extLst>
        </p:spPr>
      </p:pic>
      <p:sp>
        <p:nvSpPr>
          <p:cNvPr id="9" name="Rectángulo: esquinas redondeadas 8">
            <a:extLst>
              <a:ext uri="{FF2B5EF4-FFF2-40B4-BE49-F238E27FC236}">
                <a16:creationId xmlns:a16="http://schemas.microsoft.com/office/drawing/2014/main" id="{A115D3AD-720B-42C1-AF9A-D54C46F94B78}"/>
              </a:ext>
            </a:extLst>
          </p:cNvPr>
          <p:cNvSpPr/>
          <p:nvPr/>
        </p:nvSpPr>
        <p:spPr>
          <a:xfrm>
            <a:off x="4988068" y="223520"/>
            <a:ext cx="2154412" cy="736565"/>
          </a:xfrm>
          <a:prstGeom prst="roundRect">
            <a:avLst/>
          </a:prstGeom>
          <a:solidFill>
            <a:srgbClr val="00B05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a:latin typeface="Arial" panose="020B0604020202020204" pitchFamily="34" charset="0"/>
                <a:cs typeface="Arial" panose="020B0604020202020204" pitchFamily="34" charset="0"/>
              </a:rPr>
              <a:t>INAI </a:t>
            </a:r>
            <a:endParaRPr lang="es-MX" sz="3600" dirty="0">
              <a:latin typeface="Arial" panose="020B0604020202020204" pitchFamily="34" charset="0"/>
              <a:cs typeface="Arial" panose="020B0604020202020204" pitchFamily="34" charset="0"/>
            </a:endParaRPr>
          </a:p>
        </p:txBody>
      </p:sp>
      <p:cxnSp>
        <p:nvCxnSpPr>
          <p:cNvPr id="17" name="Conector recto de flecha 16">
            <a:extLst>
              <a:ext uri="{FF2B5EF4-FFF2-40B4-BE49-F238E27FC236}">
                <a16:creationId xmlns:a16="http://schemas.microsoft.com/office/drawing/2014/main" id="{24911706-6F07-4834-88D9-751F7B594973}"/>
              </a:ext>
            </a:extLst>
          </p:cNvPr>
          <p:cNvCxnSpPr>
            <a:cxnSpLocks/>
            <a:stCxn id="9" idx="2"/>
            <a:endCxn id="1026" idx="0"/>
          </p:cNvCxnSpPr>
          <p:nvPr/>
        </p:nvCxnSpPr>
        <p:spPr>
          <a:xfrm>
            <a:off x="6065274" y="960085"/>
            <a:ext cx="12005" cy="89281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6" name="Conector recto 25">
            <a:extLst>
              <a:ext uri="{FF2B5EF4-FFF2-40B4-BE49-F238E27FC236}">
                <a16:creationId xmlns:a16="http://schemas.microsoft.com/office/drawing/2014/main" id="{51231F1D-296A-4A4A-B38D-7D5830CCC7D6}"/>
              </a:ext>
            </a:extLst>
          </p:cNvPr>
          <p:cNvCxnSpPr/>
          <p:nvPr/>
        </p:nvCxnSpPr>
        <p:spPr>
          <a:xfrm>
            <a:off x="4368801" y="2814320"/>
            <a:ext cx="444509"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0" name="Conector recto 29">
            <a:extLst>
              <a:ext uri="{FF2B5EF4-FFF2-40B4-BE49-F238E27FC236}">
                <a16:creationId xmlns:a16="http://schemas.microsoft.com/office/drawing/2014/main" id="{66CB8686-5F45-46CF-870C-F3EE07CB058B}"/>
              </a:ext>
            </a:extLst>
          </p:cNvPr>
          <p:cNvCxnSpPr/>
          <p:nvPr/>
        </p:nvCxnSpPr>
        <p:spPr>
          <a:xfrm>
            <a:off x="7341247" y="2854960"/>
            <a:ext cx="481953"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CuadroTexto 30">
            <a:extLst>
              <a:ext uri="{FF2B5EF4-FFF2-40B4-BE49-F238E27FC236}">
                <a16:creationId xmlns:a16="http://schemas.microsoft.com/office/drawing/2014/main" id="{3D375E5E-C0C1-4374-9068-B91D0F893C2D}"/>
              </a:ext>
            </a:extLst>
          </p:cNvPr>
          <p:cNvSpPr txBox="1"/>
          <p:nvPr/>
        </p:nvSpPr>
        <p:spPr>
          <a:xfrm>
            <a:off x="995680" y="6215725"/>
            <a:ext cx="10149840" cy="646331"/>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  La SCJN, en cumplimiento de la Constitución y de las leyes “general” y “federal”, ha aprobado sus propios órganos de transparencia y de protección de datos personales</a:t>
            </a:r>
            <a:endParaRPr lang="es-MX" dirty="0"/>
          </a:p>
        </p:txBody>
      </p:sp>
    </p:spTree>
    <p:extLst>
      <p:ext uri="{BB962C8B-B14F-4D97-AF65-F5344CB8AC3E}">
        <p14:creationId xmlns:p14="http://schemas.microsoft.com/office/powerpoint/2010/main" val="1447464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4BD3090-161D-4F01-8B4F-BB04DAA9BDD0}"/>
              </a:ext>
            </a:extLst>
          </p:cNvPr>
          <p:cNvSpPr txBox="1"/>
          <p:nvPr/>
        </p:nvSpPr>
        <p:spPr>
          <a:xfrm>
            <a:off x="731520" y="2660858"/>
            <a:ext cx="10800080" cy="2585323"/>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En </a:t>
            </a:r>
            <a:r>
              <a:rPr lang="es-ES" dirty="0">
                <a:latin typeface="Arial" panose="020B0604020202020204" pitchFamily="34" charset="0"/>
                <a:cs typeface="Arial" panose="020B0604020202020204" pitchFamily="34" charset="0"/>
              </a:rPr>
              <a:t>México existen, de manera fundamental, cuatro leyes federales sobre la materia:</a:t>
            </a:r>
          </a:p>
          <a:p>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La Ley General de Transparencia y Acceso a la Información Pública.</a:t>
            </a:r>
          </a:p>
          <a:p>
            <a:pPr marL="342900" indent="-34290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 La Ley Federal de Transparencia y Acceso a la Información Pública.</a:t>
            </a:r>
          </a:p>
          <a:p>
            <a:pPr marL="342900" indent="-34290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La Ley General de Protección de Datos Personales en Posesión de Sujetos Obligados.</a:t>
            </a:r>
          </a:p>
          <a:p>
            <a:pPr marL="342900" indent="-34290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La Ley Federal de Protección de Datos Personales en Posesión de Particulares. </a:t>
            </a:r>
            <a:endParaRPr lang="es-MX"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B92653BB-65FA-4CF8-B3C4-881E688E659F}"/>
              </a:ext>
            </a:extLst>
          </p:cNvPr>
          <p:cNvSpPr txBox="1"/>
          <p:nvPr/>
        </p:nvSpPr>
        <p:spPr>
          <a:xfrm>
            <a:off x="731520" y="5466080"/>
            <a:ext cx="10637520" cy="923330"/>
          </a:xfrm>
          <a:prstGeom prst="rect">
            <a:avLst/>
          </a:prstGeom>
          <a:noFill/>
        </p:spPr>
        <p:txBody>
          <a:bodyPr wrap="square" rtlCol="0">
            <a:spAutoFit/>
          </a:bodyPr>
          <a:lstStyle/>
          <a:p>
            <a:pPr algn="just"/>
            <a:r>
              <a:rPr lang="es-ES" dirty="0">
                <a:latin typeface="Arial" panose="020B0604020202020204" pitchFamily="34" charset="0"/>
                <a:cs typeface="Arial" panose="020B0604020202020204" pitchFamily="34" charset="0"/>
              </a:rPr>
              <a:t>De ellas, son aplicables las tres primeras a los entes de carácter público, como es el caso del Poder Judicial de la Federación. La cuarta, a los sujetos de derecho privado. Por razones de brevedad aquí sólo nos referiremos a los dos primeros ordenamientos. </a:t>
            </a:r>
            <a:endParaRPr lang="es-MX"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E54B531D-E106-3502-9CF9-DFC155E54023}"/>
              </a:ext>
            </a:extLst>
          </p:cNvPr>
          <p:cNvSpPr txBox="1"/>
          <p:nvPr/>
        </p:nvSpPr>
        <p:spPr>
          <a:xfrm>
            <a:off x="3566160" y="1137920"/>
            <a:ext cx="6309360" cy="553998"/>
          </a:xfrm>
          <a:prstGeom prst="rect">
            <a:avLst/>
          </a:prstGeom>
          <a:noFill/>
        </p:spPr>
        <p:txBody>
          <a:bodyPr wrap="square" rtlCol="0">
            <a:spAutoFit/>
          </a:bodyPr>
          <a:lstStyle/>
          <a:p>
            <a:r>
              <a:rPr lang="es-ES" sz="3000" b="1" dirty="0">
                <a:solidFill>
                  <a:schemeClr val="bg1"/>
                </a:solidFill>
                <a:latin typeface="Arial" panose="020B0604020202020204" pitchFamily="34" charset="0"/>
                <a:cs typeface="Arial" panose="020B0604020202020204" pitchFamily="34" charset="0"/>
              </a:rPr>
              <a:t>LEGISLACIÓN APLICABLE </a:t>
            </a:r>
            <a:endParaRPr lang="es-MX" sz="3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079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EA944CC-D44C-480E-A10A-35C7EB36D81E}"/>
              </a:ext>
            </a:extLst>
          </p:cNvPr>
          <p:cNvSpPr txBox="1"/>
          <p:nvPr/>
        </p:nvSpPr>
        <p:spPr>
          <a:xfrm>
            <a:off x="508000" y="2519680"/>
            <a:ext cx="11165840" cy="4247317"/>
          </a:xfrm>
          <a:prstGeom prst="rect">
            <a:avLst/>
          </a:prstGeom>
          <a:noFill/>
        </p:spPr>
        <p:txBody>
          <a:bodyPr wrap="square" rtlCol="0">
            <a:spAutoFit/>
          </a:bodyPr>
          <a:lstStyle/>
          <a:p>
            <a:pPr algn="just"/>
            <a:r>
              <a:rPr lang="es-ES" dirty="0">
                <a:latin typeface="Arial" panose="020B0604020202020204" pitchFamily="34" charset="0"/>
                <a:cs typeface="Arial" panose="020B0604020202020204" pitchFamily="34" charset="0"/>
              </a:rPr>
              <a:t>La </a:t>
            </a:r>
            <a:r>
              <a:rPr lang="es-ES" b="1" dirty="0">
                <a:latin typeface="Arial" panose="020B0604020202020204" pitchFamily="34" charset="0"/>
                <a:cs typeface="Arial" panose="020B0604020202020204" pitchFamily="34" charset="0"/>
              </a:rPr>
              <a:t>Ley General de Transparencia y Acceso a la Información Pública (LGTyAIP) </a:t>
            </a:r>
            <a:r>
              <a:rPr lang="es-ES" dirty="0">
                <a:latin typeface="Arial" panose="020B0604020202020204" pitchFamily="34" charset="0"/>
                <a:cs typeface="Arial" panose="020B0604020202020204" pitchFamily="34" charset="0"/>
              </a:rPr>
              <a:t>(mayo de 2015), de manera general:</a:t>
            </a:r>
          </a:p>
          <a:p>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Establece que los “</a:t>
            </a:r>
            <a:r>
              <a:rPr lang="es-ES" b="1" dirty="0">
                <a:latin typeface="Arial" panose="020B0604020202020204" pitchFamily="34" charset="0"/>
                <a:cs typeface="Arial" panose="020B0604020202020204" pitchFamily="34" charset="0"/>
              </a:rPr>
              <a:t>sujetos obligados” </a:t>
            </a:r>
            <a:r>
              <a:rPr lang="es-ES" dirty="0">
                <a:latin typeface="Arial" panose="020B0604020202020204" pitchFamily="34" charset="0"/>
                <a:cs typeface="Arial" panose="020B0604020202020204" pitchFamily="34" charset="0"/>
              </a:rPr>
              <a:t>deben</a:t>
            </a: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permitir el acceso a la información y  </a:t>
            </a:r>
            <a:r>
              <a:rPr lang="es-ES" b="1" dirty="0">
                <a:latin typeface="Arial" panose="020B0604020202020204" pitchFamily="34" charset="0"/>
                <a:cs typeface="Arial" panose="020B0604020202020204" pitchFamily="34" charset="0"/>
              </a:rPr>
              <a:t>proteger  los datos personales </a:t>
            </a:r>
            <a:r>
              <a:rPr lang="es-ES" dirty="0">
                <a:latin typeface="Arial" panose="020B0604020202020204" pitchFamily="34" charset="0"/>
                <a:cs typeface="Arial" panose="020B0604020202020204" pitchFamily="34" charset="0"/>
              </a:rPr>
              <a:t>que obren en su poder</a:t>
            </a: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Entre estos sujetos se encuentran los poderes Ejecutivo, Legislativo y </a:t>
            </a:r>
            <a:r>
              <a:rPr lang="es-ES" b="1" dirty="0">
                <a:latin typeface="Arial" panose="020B0604020202020204" pitchFamily="34" charset="0"/>
                <a:cs typeface="Arial" panose="020B0604020202020204" pitchFamily="34" charset="0"/>
              </a:rPr>
              <a:t>Judicial</a:t>
            </a:r>
            <a:r>
              <a:rPr lang="es-ES" dirty="0">
                <a:latin typeface="Arial" panose="020B0604020202020204" pitchFamily="34" charset="0"/>
                <a:cs typeface="Arial" panose="020B0604020202020204" pitchFamily="34" charset="0"/>
              </a:rPr>
              <a:t> (art. 23). Además, prevé la existencia de información  </a:t>
            </a:r>
            <a:r>
              <a:rPr lang="es-ES" b="1" dirty="0">
                <a:latin typeface="Arial" panose="020B0604020202020204" pitchFamily="34" charset="0"/>
                <a:cs typeface="Arial" panose="020B0604020202020204" pitchFamily="34" charset="0"/>
              </a:rPr>
              <a:t>reservada</a:t>
            </a:r>
            <a:r>
              <a:rPr lang="es-ES" dirty="0">
                <a:latin typeface="Arial" panose="020B0604020202020204" pitchFamily="34" charset="0"/>
                <a:cs typeface="Arial" panose="020B0604020202020204" pitchFamily="34" charset="0"/>
              </a:rPr>
              <a:t> y la </a:t>
            </a:r>
            <a:r>
              <a:rPr lang="es-ES" b="1" dirty="0">
                <a:latin typeface="Arial" panose="020B0604020202020204" pitchFamily="34" charset="0"/>
                <a:cs typeface="Arial" panose="020B0604020202020204" pitchFamily="34" charset="0"/>
              </a:rPr>
              <a:t>confidencial, </a:t>
            </a:r>
            <a:r>
              <a:rPr lang="es-ES" dirty="0">
                <a:latin typeface="Arial" panose="020B0604020202020204" pitchFamily="34" charset="0"/>
                <a:cs typeface="Arial" panose="020B0604020202020204" pitchFamily="34" charset="0"/>
              </a:rPr>
              <a:t>que es susceptible de ser </a:t>
            </a:r>
            <a:r>
              <a:rPr lang="es-ES" b="1" dirty="0">
                <a:latin typeface="Arial" panose="020B0604020202020204" pitchFamily="34" charset="0"/>
                <a:cs typeface="Arial" panose="020B0604020202020204" pitchFamily="34" charset="0"/>
              </a:rPr>
              <a:t>clasificada </a:t>
            </a:r>
            <a:r>
              <a:rPr lang="es-ES" dirty="0">
                <a:latin typeface="Arial" panose="020B0604020202020204" pitchFamily="34" charset="0"/>
                <a:cs typeface="Arial" panose="020B0604020202020204" pitchFamily="34" charset="0"/>
              </a:rPr>
              <a:t>(art. 100). </a:t>
            </a:r>
            <a:r>
              <a:rPr lang="es-ES" b="1" dirty="0">
                <a:latin typeface="Arial" panose="020B0604020202020204" pitchFamily="34" charset="0"/>
                <a:cs typeface="Arial" panose="020B0604020202020204" pitchFamily="34" charset="0"/>
              </a:rPr>
              <a:t> </a:t>
            </a:r>
          </a:p>
          <a:p>
            <a:pPr marL="342900" indent="-34290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Es información </a:t>
            </a:r>
            <a:r>
              <a:rPr lang="es-ES" b="1" dirty="0">
                <a:latin typeface="Arial" panose="020B0604020202020204" pitchFamily="34" charset="0"/>
                <a:cs typeface="Arial" panose="020B0604020202020204" pitchFamily="34" charset="0"/>
              </a:rPr>
              <a:t>reservada </a:t>
            </a:r>
            <a:r>
              <a:rPr lang="es-ES" dirty="0">
                <a:latin typeface="Arial" panose="020B0604020202020204" pitchFamily="34" charset="0"/>
                <a:cs typeface="Arial" panose="020B0604020202020204" pitchFamily="34" charset="0"/>
              </a:rPr>
              <a:t>aquella que, entre otros supuestos: “Pueda poner en riesgo la vida, seguridad o salud de una persona física” (fr. V). También la que: “Vulnere la conducción de los Expedientes judiciales o de los procedimientos administrativos seguidos en forma de juicio, en tanto no hayan causado estado” (fr. XI) (art. 113).</a:t>
            </a:r>
          </a:p>
          <a:p>
            <a:pPr marL="342900" indent="-34290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Es información </a:t>
            </a:r>
            <a:r>
              <a:rPr lang="es-ES" b="1" dirty="0">
                <a:latin typeface="Arial" panose="020B0604020202020204" pitchFamily="34" charset="0"/>
                <a:cs typeface="Arial" panose="020B0604020202020204" pitchFamily="34" charset="0"/>
              </a:rPr>
              <a:t>confidencial </a:t>
            </a:r>
            <a:r>
              <a:rPr lang="es-ES" dirty="0">
                <a:latin typeface="Arial" panose="020B0604020202020204" pitchFamily="34" charset="0"/>
                <a:cs typeface="Arial" panose="020B0604020202020204" pitchFamily="34" charset="0"/>
              </a:rPr>
              <a:t>la que: “contiene datos personales concernientes a una persona identificada o identificable” (art. 116).</a:t>
            </a:r>
            <a:endParaRPr lang="es-MX"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E75EA2CA-0264-607A-661B-2100C925FAA6}"/>
              </a:ext>
            </a:extLst>
          </p:cNvPr>
          <p:cNvSpPr txBox="1"/>
          <p:nvPr/>
        </p:nvSpPr>
        <p:spPr>
          <a:xfrm>
            <a:off x="2468880" y="792480"/>
            <a:ext cx="8686800" cy="1015663"/>
          </a:xfrm>
          <a:prstGeom prst="rect">
            <a:avLst/>
          </a:prstGeom>
          <a:noFill/>
        </p:spPr>
        <p:txBody>
          <a:bodyPr wrap="square" rtlCol="0">
            <a:spAutoFit/>
          </a:bodyPr>
          <a:lstStyle/>
          <a:p>
            <a:r>
              <a:rPr lang="es-ES" sz="3000" b="1" dirty="0">
                <a:solidFill>
                  <a:schemeClr val="bg1"/>
                </a:solidFill>
                <a:latin typeface="Arial" panose="020B0604020202020204" pitchFamily="34" charset="0"/>
                <a:cs typeface="Arial" panose="020B0604020202020204" pitchFamily="34" charset="0"/>
              </a:rPr>
              <a:t>LEY GENERAL DE TRANSPARENCIA Y ACCESO A LA INFORMACIÓN PÚBLICA </a:t>
            </a:r>
            <a:endParaRPr lang="es-MX" sz="3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1761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59B3424-E886-4140-95C8-583EEB3E290E}"/>
              </a:ext>
            </a:extLst>
          </p:cNvPr>
          <p:cNvSpPr txBox="1"/>
          <p:nvPr/>
        </p:nvSpPr>
        <p:spPr>
          <a:xfrm>
            <a:off x="894080" y="2479040"/>
            <a:ext cx="10535920" cy="8402300"/>
          </a:xfrm>
          <a:prstGeom prst="rect">
            <a:avLst/>
          </a:prstGeom>
          <a:noFill/>
        </p:spPr>
        <p:txBody>
          <a:bodyPr wrap="square" rtlCol="0">
            <a:spAutoFit/>
          </a:bodyPr>
          <a:lstStyle/>
          <a:p>
            <a:pPr algn="just"/>
            <a:r>
              <a:rPr lang="es-ES" dirty="0">
                <a:latin typeface="Arial" panose="020B0604020202020204" pitchFamily="34" charset="0"/>
                <a:cs typeface="Arial" panose="020B0604020202020204" pitchFamily="34" charset="0"/>
              </a:rPr>
              <a:t>La </a:t>
            </a:r>
            <a:r>
              <a:rPr lang="es-ES" b="1" dirty="0">
                <a:latin typeface="Arial" panose="020B0604020202020204" pitchFamily="34" charset="0"/>
                <a:cs typeface="Arial" panose="020B0604020202020204" pitchFamily="34" charset="0"/>
              </a:rPr>
              <a:t>Ley Federal de Transparencia y Acceso a la Información Pública </a:t>
            </a:r>
            <a:r>
              <a:rPr lang="es-ES" dirty="0">
                <a:latin typeface="Arial" panose="020B0604020202020204" pitchFamily="34" charset="0"/>
                <a:cs typeface="Arial" panose="020B0604020202020204" pitchFamily="34" charset="0"/>
              </a:rPr>
              <a:t>(mayo de 2016),  es esencialmente complementaria de la </a:t>
            </a:r>
            <a:r>
              <a:rPr lang="es-ES" b="1" dirty="0">
                <a:latin typeface="Arial" panose="020B0604020202020204" pitchFamily="34" charset="0"/>
                <a:cs typeface="Arial" panose="020B0604020202020204" pitchFamily="34" charset="0"/>
              </a:rPr>
              <a:t>Ley General </a:t>
            </a:r>
            <a:r>
              <a:rPr lang="es-ES" dirty="0">
                <a:latin typeface="Arial" panose="020B0604020202020204" pitchFamily="34" charset="0"/>
                <a:cs typeface="Arial" panose="020B0604020202020204" pitchFamily="34" charset="0"/>
              </a:rPr>
              <a:t>antes citada y prevé, entre otras cuestiones:</a:t>
            </a:r>
          </a:p>
          <a:p>
            <a:pPr algn="just"/>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Que la </a:t>
            </a:r>
            <a:r>
              <a:rPr lang="es-ES" b="1" dirty="0">
                <a:latin typeface="Arial" panose="020B0604020202020204" pitchFamily="34" charset="0"/>
                <a:cs typeface="Arial" panose="020B0604020202020204" pitchFamily="34" charset="0"/>
              </a:rPr>
              <a:t>clasificación </a:t>
            </a:r>
            <a:r>
              <a:rPr lang="es-ES" dirty="0">
                <a:latin typeface="Arial" panose="020B0604020202020204" pitchFamily="34" charset="0"/>
                <a:cs typeface="Arial" panose="020B0604020202020204" pitchFamily="34" charset="0"/>
              </a:rPr>
              <a:t>“es un proceso mediante el cual el </a:t>
            </a:r>
            <a:r>
              <a:rPr lang="es-ES" b="1" dirty="0">
                <a:latin typeface="Arial" panose="020B0604020202020204" pitchFamily="34" charset="0"/>
                <a:cs typeface="Arial" panose="020B0604020202020204" pitchFamily="34" charset="0"/>
              </a:rPr>
              <a:t>sujeto</a:t>
            </a:r>
            <a:r>
              <a:rPr lang="es-ES" dirty="0">
                <a:latin typeface="Arial" panose="020B0604020202020204" pitchFamily="34" charset="0"/>
                <a:cs typeface="Arial" panose="020B0604020202020204" pitchFamily="34" charset="0"/>
              </a:rPr>
              <a:t> </a:t>
            </a:r>
            <a:r>
              <a:rPr lang="es-ES" b="1" dirty="0">
                <a:latin typeface="Arial" panose="020B0604020202020204" pitchFamily="34" charset="0"/>
                <a:cs typeface="Arial" panose="020B0604020202020204" pitchFamily="34" charset="0"/>
              </a:rPr>
              <a:t>obligado</a:t>
            </a:r>
            <a:r>
              <a:rPr lang="es-ES" dirty="0">
                <a:latin typeface="Arial" panose="020B0604020202020204" pitchFamily="34" charset="0"/>
                <a:cs typeface="Arial" panose="020B0604020202020204" pitchFamily="34" charset="0"/>
              </a:rPr>
              <a:t> determina que la información en su poder actualiza alguno de los supuestos de </a:t>
            </a:r>
            <a:r>
              <a:rPr lang="es-ES" b="1" dirty="0">
                <a:latin typeface="Arial" panose="020B0604020202020204" pitchFamily="34" charset="0"/>
                <a:cs typeface="Arial" panose="020B0604020202020204" pitchFamily="34" charset="0"/>
              </a:rPr>
              <a:t>reserva </a:t>
            </a:r>
            <a:r>
              <a:rPr lang="es-ES" dirty="0">
                <a:latin typeface="Arial" panose="020B0604020202020204" pitchFamily="34" charset="0"/>
                <a:cs typeface="Arial" panose="020B0604020202020204" pitchFamily="34" charset="0"/>
              </a:rPr>
              <a:t>o de </a:t>
            </a:r>
            <a:r>
              <a:rPr lang="es-ES" b="1" dirty="0">
                <a:latin typeface="Arial" panose="020B0604020202020204" pitchFamily="34" charset="0"/>
                <a:cs typeface="Arial" panose="020B0604020202020204" pitchFamily="34" charset="0"/>
              </a:rPr>
              <a:t>confidencialidad…</a:t>
            </a:r>
            <a:r>
              <a:rPr lang="es-ES" dirty="0">
                <a:latin typeface="Arial" panose="020B0604020202020204" pitchFamily="34" charset="0"/>
                <a:cs typeface="Arial" panose="020B0604020202020204" pitchFamily="34" charset="0"/>
              </a:rPr>
              <a:t>” (art. 97). </a:t>
            </a:r>
          </a:p>
          <a:p>
            <a:pPr algn="just"/>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 Reitera los supuestos de información </a:t>
            </a:r>
            <a:r>
              <a:rPr lang="es-ES" b="1" dirty="0">
                <a:latin typeface="Arial" panose="020B0604020202020204" pitchFamily="34" charset="0"/>
                <a:cs typeface="Arial" panose="020B0604020202020204" pitchFamily="34" charset="0"/>
              </a:rPr>
              <a:t>reservada </a:t>
            </a:r>
            <a:r>
              <a:rPr lang="es-ES" dirty="0">
                <a:latin typeface="Arial" panose="020B0604020202020204" pitchFamily="34" charset="0"/>
                <a:cs typeface="Arial" panose="020B0604020202020204" pitchFamily="34" charset="0"/>
              </a:rPr>
              <a:t>de la </a:t>
            </a:r>
            <a:r>
              <a:rPr lang="es-ES" b="1" dirty="0" err="1">
                <a:latin typeface="Arial" panose="020B0604020202020204" pitchFamily="34" charset="0"/>
                <a:cs typeface="Arial" panose="020B0604020202020204" pitchFamily="34" charset="0"/>
              </a:rPr>
              <a:t>LGTyAIP</a:t>
            </a: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(art. 110).</a:t>
            </a:r>
          </a:p>
          <a:p>
            <a:pPr marL="342900" indent="-34290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dirty="0">
                <a:latin typeface="Arial" panose="020B0604020202020204" pitchFamily="34" charset="0"/>
                <a:cs typeface="Arial" panose="020B0604020202020204" pitchFamily="34" charset="0"/>
              </a:rPr>
              <a:t> Considera también como información </a:t>
            </a:r>
            <a:r>
              <a:rPr lang="es-ES" b="1" dirty="0">
                <a:latin typeface="Arial" panose="020B0604020202020204" pitchFamily="34" charset="0"/>
                <a:cs typeface="Arial" panose="020B0604020202020204" pitchFamily="34" charset="0"/>
              </a:rPr>
              <a:t>confidencial </a:t>
            </a:r>
            <a:r>
              <a:rPr lang="es-ES" dirty="0">
                <a:latin typeface="Arial" panose="020B0604020202020204" pitchFamily="34" charset="0"/>
                <a:cs typeface="Arial" panose="020B0604020202020204" pitchFamily="34" charset="0"/>
              </a:rPr>
              <a:t>la ya precisada en la </a:t>
            </a:r>
            <a:r>
              <a:rPr lang="es-ES" b="1" dirty="0" err="1">
                <a:latin typeface="Arial" panose="020B0604020202020204" pitchFamily="34" charset="0"/>
                <a:cs typeface="Arial" panose="020B0604020202020204" pitchFamily="34" charset="0"/>
              </a:rPr>
              <a:t>LGTyAIP</a:t>
            </a:r>
            <a:r>
              <a:rPr lang="es-ES" dirty="0">
                <a:latin typeface="Arial" panose="020B0604020202020204" pitchFamily="34" charset="0"/>
                <a:cs typeface="Arial" panose="020B0604020202020204" pitchFamily="34" charset="0"/>
              </a:rPr>
              <a:t> (relativa a una persona identificada o identificable) y agrega los secretos bancario, fiduciario, industrial, comercial, fiscal, bursátil y postal (fr. II); de igual manera: “Aquella que presenten los particulares a  los sujetos obligados, siempre que tengan derecho a ello, de conformidad con las leyes o los tratados internacionales.” (fr. III) (art. 113). </a:t>
            </a:r>
          </a:p>
          <a:p>
            <a:pPr marL="342900" indent="-342900" algn="just">
              <a:buFont typeface="Wingdings" panose="05000000000000000000" pitchFamily="2" charset="2"/>
              <a:buChar char="q"/>
            </a:pPr>
            <a:endParaRPr lang="es-ES" sz="2400" b="1"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es-ES" sz="2400" b="1"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es-ES" sz="2400" b="1"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es-ES"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es-ES" sz="2400" b="1"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es-ES" sz="2400" b="1"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es-ES"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es-ES" sz="2400" dirty="0">
              <a:latin typeface="Arial" panose="020B0604020202020204" pitchFamily="34" charset="0"/>
              <a:cs typeface="Arial" panose="020B0604020202020204" pitchFamily="34" charset="0"/>
            </a:endParaRPr>
          </a:p>
          <a:p>
            <a:pPr algn="just"/>
            <a:endParaRPr lang="es-ES" sz="2400" b="1" dirty="0">
              <a:latin typeface="Arial" panose="020B0604020202020204" pitchFamily="34" charset="0"/>
              <a:cs typeface="Arial" panose="020B0604020202020204" pitchFamily="34" charset="0"/>
            </a:endParaRPr>
          </a:p>
          <a:p>
            <a:pPr algn="just"/>
            <a:endParaRPr lang="es-ES" sz="2400" b="1" dirty="0">
              <a:latin typeface="Arial" panose="020B0604020202020204" pitchFamily="34" charset="0"/>
              <a:cs typeface="Arial" panose="020B0604020202020204" pitchFamily="34" charset="0"/>
            </a:endParaRPr>
          </a:p>
          <a:p>
            <a:pPr algn="just"/>
            <a:endParaRPr lang="es-ES" sz="2400" dirty="0">
              <a:latin typeface="Arial" panose="020B0604020202020204" pitchFamily="34" charset="0"/>
              <a:cs typeface="Arial" panose="020B0604020202020204" pitchFamily="34" charset="0"/>
            </a:endParaRPr>
          </a:p>
          <a:p>
            <a:pPr algn="just"/>
            <a:r>
              <a:rPr lang="es-ES" sz="2400" dirty="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 </a:t>
            </a:r>
            <a:endParaRPr lang="es-MX" sz="2400" b="1"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86347CF3-12D1-4A0C-6A1F-723A7A11C734}"/>
              </a:ext>
            </a:extLst>
          </p:cNvPr>
          <p:cNvSpPr txBox="1"/>
          <p:nvPr/>
        </p:nvSpPr>
        <p:spPr>
          <a:xfrm>
            <a:off x="1899920" y="741680"/>
            <a:ext cx="8148320" cy="1015663"/>
          </a:xfrm>
          <a:prstGeom prst="rect">
            <a:avLst/>
          </a:prstGeom>
          <a:noFill/>
        </p:spPr>
        <p:txBody>
          <a:bodyPr wrap="square" rtlCol="0">
            <a:spAutoFit/>
          </a:bodyPr>
          <a:lstStyle/>
          <a:p>
            <a:pPr algn="ctr"/>
            <a:r>
              <a:rPr lang="es-ES" sz="3000" b="1" dirty="0">
                <a:solidFill>
                  <a:schemeClr val="bg1"/>
                </a:solidFill>
                <a:latin typeface="Arial" panose="020B0604020202020204" pitchFamily="34" charset="0"/>
                <a:cs typeface="Arial" panose="020B0604020202020204" pitchFamily="34" charset="0"/>
              </a:rPr>
              <a:t>LEY FEDERAL DE TRANSPARENCIA Y ACCESO A LA INFORMACIÓN PÚBLICA </a:t>
            </a:r>
            <a:endParaRPr lang="es-MX" sz="3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3886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954</TotalTime>
  <Words>1717</Words>
  <Application>Microsoft Office PowerPoint</Application>
  <PresentationFormat>Panorámica</PresentationFormat>
  <Paragraphs>115</Paragraphs>
  <Slides>15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Arial</vt:lpstr>
      <vt:lpstr>Calibri</vt:lpstr>
      <vt:lpstr>Century Gothic</vt:lpstr>
      <vt:lpstr>Times New Roman</vt:lpstr>
      <vt:lpstr>Trebuchet MS</vt:lpstr>
      <vt:lpstr>Wingdings</vt:lpstr>
      <vt:lpstr>Wingdings 3</vt:lpstr>
      <vt:lpstr>Sala de reuniones Ion</vt:lpstr>
      <vt:lpstr>LA PROTECCIÓN DE DATOS PERSONALES.  EL CASO DEL PODER JUDICIAL DE LA FEDERACIÓN EN MÉXICO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CASO: FOSAS CLANDESTINAS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PROTECCIÓN DE DATOS PERSONALES.  EL CASO DEL PODER JUDICIAL DE LA FEDERACIÓN</dc:title>
  <dc:creator>Laura Ruiz</dc:creator>
  <cp:lastModifiedBy>Laura Ruiz</cp:lastModifiedBy>
  <cp:revision>38</cp:revision>
  <dcterms:created xsi:type="dcterms:W3CDTF">2021-06-08T18:13:19Z</dcterms:created>
  <dcterms:modified xsi:type="dcterms:W3CDTF">2022-08-18T19:44:31Z</dcterms:modified>
</cp:coreProperties>
</file>